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jpeg" ContentType="image/jpeg"/>
  <Default Extension="png" ContentType="image/png"/>
  <Default Extension="bin" ContentType="application/vnd.openxmlformats-officedocument.oleObject"/>
  <Default Extension="wmf" ContentType="image/x-wmf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notesSlides/notesSlide2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2" r:id="rId2"/>
  </p:sldMasterIdLst>
  <p:notesMasterIdLst>
    <p:notesMasterId r:id="rId3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33" Type="http://schemas.openxmlformats.org/officeDocument/2006/relationships/presProps" Target="presProps.xml" /><Relationship Id="rId34" Type="http://schemas.openxmlformats.org/officeDocument/2006/relationships/tableStyles" Target="tableStyles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191067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52258077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de-DE"/>
              <a:t/>
            </a:fld>
            <a:endParaRPr lang="de-DE"/>
          </a:p>
        </p:txBody>
      </p:sp>
      <p:sp>
        <p:nvSpPr>
          <p:cNvPr id="1835164330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4459872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Click to edit Master text styles</a:t>
            </a:r>
            <a:endParaRPr/>
          </a:p>
          <a:p>
            <a:pPr lvl="1">
              <a:defRPr/>
            </a:pPr>
            <a:r>
              <a:rPr lang="de-DE"/>
              <a:t>Second level</a:t>
            </a:r>
            <a:endParaRPr/>
          </a:p>
          <a:p>
            <a:pPr lvl="2">
              <a:defRPr/>
            </a:pPr>
            <a:r>
              <a:rPr lang="de-DE"/>
              <a:t>Third level</a:t>
            </a:r>
            <a:endParaRPr/>
          </a:p>
          <a:p>
            <a:pPr lvl="3">
              <a:defRPr/>
            </a:pPr>
            <a:r>
              <a:rPr lang="de-DE"/>
              <a:t>Fourth level</a:t>
            </a:r>
            <a:endParaRPr/>
          </a:p>
          <a:p>
            <a:pPr lvl="4">
              <a:defRPr/>
            </a:pPr>
            <a:r>
              <a:rPr lang="de-DE"/>
              <a:t>Fifth level</a:t>
            </a:r>
            <a:endParaRPr/>
          </a:p>
        </p:txBody>
      </p:sp>
      <p:sp>
        <p:nvSpPr>
          <p:cNvPr id="1468944867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508826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de-DE"/>
              <a:t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041268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02316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7677504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66D597-2DF3-80BD-7F0A-5BFA7DE9E40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219524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327937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7509118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D9A9C18-2D85-55A9-119E-32DB117514E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273338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5060354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339351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15F4F9-5959-8BD6-3803-9E413D6B8D5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44847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715627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6437087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3BA9F75-3864-9FBF-8BA0-8CAE7306851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52879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329252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608710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620E212-E70A-F801-BB38-75AB115905A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038325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0402228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77439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F4732C-12DB-E277-0C16-0D9BED66DE2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9791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987306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6233226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CEE32E8-72EB-CAEF-953F-121243CBD91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105741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3759886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561425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BE7FC74-A672-BB63-3F37-0588BC4A1DD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65661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188890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760585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7FAD5C-98C0-0792-6411-A9A8E1CBA30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928965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4340300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96328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40F59B3-C998-904E-5F80-BCF0610C064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780906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336525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2343991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703D2E-3F35-2FB8-DF94-D21860E967A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142007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4087092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0394835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B92D0B-5B5A-A2DC-A7AA-85E4D7A4734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955597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010114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17720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C87BEB-CE87-CB10-4A69-91F99E69D53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59087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113253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1652919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A32AED-A77D-882C-6EF1-F2C964ED0D1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723531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8696284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894953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9C6E775-8C75-015D-A089-4B2E238D024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024874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167545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0314219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B0195D2-74F0-E8FF-840A-BDDD1D0B7B9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88059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369114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330094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198218-3735-F7C0-0BE3-977DDDDB574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84072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0637274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2988906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A64462F-2E32-2D6A-6A29-2D716BEAA6B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383936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0756870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0388348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FF4D578-9D9F-090E-3623-4A6785CBBBE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917535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4224038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2-Faktor Authentifizierung erwähnen</a:t>
            </a:r>
            <a:endParaRPr/>
          </a:p>
        </p:txBody>
      </p:sp>
      <p:sp>
        <p:nvSpPr>
          <p:cNvPr id="19511717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231207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118228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2270764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1F4C27-8A30-6F29-DB79-C19D67DB5D3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403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422793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0757588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29D1250-59DC-AF81-FC91-F5D075C6222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352214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7417815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66984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1D81F6-D899-3D37-B599-1F6F4AF7123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24528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672193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7822012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5AA3B61-1ADD-CC7A-4F5B-BD2BF0B8CB1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455754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428951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957891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38403C-A71D-AB67-9E1F-D17B7E9C8511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309565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402924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7260773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724AD7-863A-51E7-9691-0BD6852C783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21475" name="Grafik 7" descr="Ein Bild, das draußen, Himmel, Regierungsgebäude, Klassische Architektur enthält.&#10;&#10;Automatisch generierte Beschreibung"/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/>
        </p:blipFill>
        <p:spPr bwMode="auto">
          <a:xfrm>
            <a:off x="0" y="0"/>
            <a:ext cx="12192000" cy="8097672"/>
          </a:xfrm>
          <a:prstGeom prst="rect">
            <a:avLst/>
          </a:prstGeom>
        </p:spPr>
      </p:pic>
      <p:sp>
        <p:nvSpPr>
          <p:cNvPr id="714407056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571202330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692187558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677072718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12335615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1</a:t>
            </a:fld>
            <a:endParaRPr lang="de-DE"/>
          </a:p>
        </p:txBody>
      </p:sp>
      <p:pic>
        <p:nvPicPr>
          <p:cNvPr id="985104887" name="Grafik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200902" y="249555"/>
            <a:ext cx="2679075" cy="1325563"/>
          </a:xfrm>
          <a:prstGeom prst="rect">
            <a:avLst/>
          </a:prstGeom>
        </p:spPr>
      </p:pic>
      <p:pic>
        <p:nvPicPr>
          <p:cNvPr id="877238577" name="Grafik 9"/>
          <p:cNvPicPr>
            <a:picLocks noChangeAspect="1"/>
          </p:cNvPicPr>
          <p:nvPr userDrawn="1"/>
        </p:nvPicPr>
        <p:blipFill>
          <a:blip r:embed="rId4"/>
          <a:srcRect l="43582" t="40711" r="8661" b="47839"/>
          <a:stretch/>
        </p:blipFill>
        <p:spPr bwMode="auto">
          <a:xfrm>
            <a:off x="9734439" y="5936197"/>
            <a:ext cx="2315634" cy="785284"/>
          </a:xfrm>
          <a:prstGeom prst="rect">
            <a:avLst/>
          </a:prstGeom>
        </p:spPr>
      </p:pic>
      <p:pic>
        <p:nvPicPr>
          <p:cNvPr id="1035498908" name="Grafik 10"/>
          <p:cNvPicPr>
            <a:picLocks noChangeAspect="1"/>
          </p:cNvPicPr>
          <p:nvPr userDrawn="1"/>
        </p:nvPicPr>
        <p:blipFill>
          <a:blip r:embed="rId5"/>
          <a:srcRect l="38825" t="43611" r="12087" b="49815"/>
          <a:stretch/>
        </p:blipFill>
        <p:spPr bwMode="auto">
          <a:xfrm>
            <a:off x="171492" y="6179790"/>
            <a:ext cx="2876499" cy="544860"/>
          </a:xfrm>
          <a:prstGeom prst="rect">
            <a:avLst/>
          </a:prstGeom>
        </p:spPr>
      </p:pic>
      <p:cxnSp>
        <p:nvCxnSpPr>
          <p:cNvPr id="1516236147" name="Gerader Verbinder 11"/>
          <p:cNvCxnSpPr/>
          <p:nvPr userDrawn="1"/>
        </p:nvCxnSpPr>
        <p:spPr bwMode="auto">
          <a:xfrm>
            <a:off x="2905760" y="6594273"/>
            <a:ext cx="67160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2349589" name="Gerader Verbinder 12"/>
          <p:cNvCxnSpPr/>
          <p:nvPr userDrawn="1"/>
        </p:nvCxnSpPr>
        <p:spPr bwMode="auto">
          <a:xfrm>
            <a:off x="11846560" y="1513840"/>
            <a:ext cx="0" cy="4348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903222" name="Gerader Verbinder 13"/>
          <p:cNvCxnSpPr/>
          <p:nvPr userDrawn="1"/>
        </p:nvCxnSpPr>
        <p:spPr bwMode="auto">
          <a:xfrm>
            <a:off x="303573" y="243840"/>
            <a:ext cx="0" cy="59070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6489710" name="Gerader Verbinder 14"/>
          <p:cNvCxnSpPr/>
          <p:nvPr userDrawn="1"/>
        </p:nvCxnSpPr>
        <p:spPr bwMode="auto">
          <a:xfrm>
            <a:off x="303573" y="243840"/>
            <a:ext cx="88973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631400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865068645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698954970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97483736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778783617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22795716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1593868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1718949534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AT"/>
          </a:p>
        </p:txBody>
      </p:sp>
      <p:sp>
        <p:nvSpPr>
          <p:cNvPr id="1888715821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19870969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1334117480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96416625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326118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1776126749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436773652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5635946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44040400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2494059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813938684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1308882798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660445343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07384501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3126733" name="Shape 1058"/>
          <p:cNvSpPr>
            <a:spLocks noChangeArrowheads="1" noGrp="1"/>
          </p:cNvSpPr>
          <p:nvPr userDrawn="1"/>
        </p:nvSpPr>
        <p:spPr bwMode="auto">
          <a:xfrm>
            <a:off x="8220990" y="1"/>
            <a:ext cx="3971005" cy="685746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33878735" name="Shape 1102"/>
          <p:cNvSpPr>
            <a:spLocks noChangeArrowheads="1" noGrp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040592625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sp>
        <p:nvSpPr>
          <p:cNvPr id="759572386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954169192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602670297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64673869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140247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469287627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67078313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110552693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75354962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15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429796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350704497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1909514220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39756559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478318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4917924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300054676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555124930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2041570227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62266638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&lt;#&gt;</a:t>
            </a:fld>
            <a:endParaRPr/>
          </a:p>
        </p:txBody>
      </p:sp>
      <p:sp>
        <p:nvSpPr>
          <p:cNvPr id="1892716369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8229489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700161713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448827490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279195782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2032906508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135168929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10006085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&lt;#&gt;</a:t>
            </a:fld>
            <a:endParaRPr/>
          </a:p>
        </p:txBody>
      </p:sp>
      <p:sp>
        <p:nvSpPr>
          <p:cNvPr id="1979129647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136538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00651870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1055836847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7527684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73498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659372538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1814552515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1291212876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47005035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5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4145297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1002761271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88699550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9118243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926011327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204688531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1306464959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1782501323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63679812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132163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719829504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90510141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1127104900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149715837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05692902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562359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585007831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50084279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1509670391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1465480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8765770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64685859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1695739340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170757302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9652265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8245452" name="Grafik 13" descr="Ein Bild, das draußen, Himmel, Regierungsgebäude, Klassische Architektur enthält.&#10;&#10;Automatisch generierte Beschreibung"/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/>
        </p:blipFill>
        <p:spPr bwMode="auto">
          <a:xfrm>
            <a:off x="0" y="0"/>
            <a:ext cx="12192000" cy="8097672"/>
          </a:xfrm>
          <a:prstGeom prst="rect">
            <a:avLst/>
          </a:prstGeom>
        </p:spPr>
      </p:pic>
      <p:sp>
        <p:nvSpPr>
          <p:cNvPr id="154390078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136661878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61895019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2138941869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34500453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&lt;#&gt;</a:t>
            </a:fld>
            <a:endParaRPr lang="de-DE"/>
          </a:p>
        </p:txBody>
      </p:sp>
      <p:pic>
        <p:nvPicPr>
          <p:cNvPr id="1804563452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200902" y="249555"/>
            <a:ext cx="2679075" cy="1325563"/>
          </a:xfrm>
          <a:prstGeom prst="rect">
            <a:avLst/>
          </a:prstGeom>
        </p:spPr>
      </p:pic>
      <p:pic>
        <p:nvPicPr>
          <p:cNvPr id="996732821" name="Grafik 7"/>
          <p:cNvPicPr>
            <a:picLocks noChangeAspect="1"/>
          </p:cNvPicPr>
          <p:nvPr userDrawn="1"/>
        </p:nvPicPr>
        <p:blipFill>
          <a:blip r:embed="rId4"/>
          <a:srcRect l="43582" t="40711" r="8661" b="47839"/>
          <a:stretch/>
        </p:blipFill>
        <p:spPr bwMode="auto">
          <a:xfrm>
            <a:off x="9734439" y="5936197"/>
            <a:ext cx="2315634" cy="785284"/>
          </a:xfrm>
          <a:prstGeom prst="rect">
            <a:avLst/>
          </a:prstGeom>
        </p:spPr>
      </p:pic>
      <p:pic>
        <p:nvPicPr>
          <p:cNvPr id="6123318" name="Grafik 8"/>
          <p:cNvPicPr>
            <a:picLocks noChangeAspect="1"/>
          </p:cNvPicPr>
          <p:nvPr userDrawn="1"/>
        </p:nvPicPr>
        <p:blipFill>
          <a:blip r:embed="rId5"/>
          <a:srcRect l="38825" t="43611" r="12087" b="49815"/>
          <a:stretch/>
        </p:blipFill>
        <p:spPr bwMode="auto">
          <a:xfrm>
            <a:off x="171492" y="6179790"/>
            <a:ext cx="2876499" cy="544860"/>
          </a:xfrm>
          <a:prstGeom prst="rect">
            <a:avLst/>
          </a:prstGeom>
        </p:spPr>
      </p:pic>
      <p:cxnSp>
        <p:nvCxnSpPr>
          <p:cNvPr id="1608922016" name="Gerader Verbinder 9"/>
          <p:cNvCxnSpPr/>
          <p:nvPr userDrawn="1"/>
        </p:nvCxnSpPr>
        <p:spPr bwMode="auto">
          <a:xfrm>
            <a:off x="2905760" y="6594273"/>
            <a:ext cx="67160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6696157" name="Gerader Verbinder 10"/>
          <p:cNvCxnSpPr/>
          <p:nvPr userDrawn="1"/>
        </p:nvCxnSpPr>
        <p:spPr bwMode="auto">
          <a:xfrm>
            <a:off x="11846560" y="1513840"/>
            <a:ext cx="0" cy="4348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2729659" name="Gerader Verbinder 11"/>
          <p:cNvCxnSpPr/>
          <p:nvPr userDrawn="1"/>
        </p:nvCxnSpPr>
        <p:spPr bwMode="auto">
          <a:xfrm>
            <a:off x="303573" y="243840"/>
            <a:ext cx="0" cy="59070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141323" name="Gerader Verbinder 12"/>
          <p:cNvCxnSpPr/>
          <p:nvPr userDrawn="1"/>
        </p:nvCxnSpPr>
        <p:spPr bwMode="auto">
          <a:xfrm>
            <a:off x="303573" y="243840"/>
            <a:ext cx="88973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60463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84889250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1235892238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1132937219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224074017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19852078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3555287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55281059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886697430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696460514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6086312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1144133996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711024886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13667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3654016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629166322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207867566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47250659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1_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875162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649044742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151912485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5058484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&lt;#&gt;</a:t>
            </a:fld>
            <a:endParaRPr lang="de-DE"/>
          </a:p>
        </p:txBody>
      </p:sp>
      <p:pic>
        <p:nvPicPr>
          <p:cNvPr id="294075724" name="Grafik 5" descr="Ein Bild, das draußen, Himmel, Regierungsgebäude, Klassische Architektur enthält.&#10;&#10;Automatisch generierte Beschreibung"/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/>
        </p:blipFill>
        <p:spPr bwMode="auto">
          <a:xfrm>
            <a:off x="0" y="0"/>
            <a:ext cx="12192000" cy="8097672"/>
          </a:xfrm>
          <a:prstGeom prst="rect">
            <a:avLst/>
          </a:prstGeom>
        </p:spPr>
      </p:pic>
      <p:pic>
        <p:nvPicPr>
          <p:cNvPr id="1369395561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200902" y="249555"/>
            <a:ext cx="2679075" cy="1325563"/>
          </a:xfrm>
          <a:prstGeom prst="rect">
            <a:avLst/>
          </a:prstGeom>
        </p:spPr>
      </p:pic>
      <p:pic>
        <p:nvPicPr>
          <p:cNvPr id="1977647606" name="Grafik 7"/>
          <p:cNvPicPr>
            <a:picLocks noChangeAspect="1"/>
          </p:cNvPicPr>
          <p:nvPr userDrawn="1"/>
        </p:nvPicPr>
        <p:blipFill>
          <a:blip r:embed="rId4"/>
          <a:srcRect l="43582" t="40711" r="8661" b="47839"/>
          <a:stretch/>
        </p:blipFill>
        <p:spPr bwMode="auto">
          <a:xfrm>
            <a:off x="9734439" y="5936197"/>
            <a:ext cx="2315634" cy="785284"/>
          </a:xfrm>
          <a:prstGeom prst="rect">
            <a:avLst/>
          </a:prstGeom>
        </p:spPr>
      </p:pic>
      <p:pic>
        <p:nvPicPr>
          <p:cNvPr id="4924666" name="Grafik 8"/>
          <p:cNvPicPr>
            <a:picLocks noChangeAspect="1"/>
          </p:cNvPicPr>
          <p:nvPr userDrawn="1"/>
        </p:nvPicPr>
        <p:blipFill>
          <a:blip r:embed="rId5"/>
          <a:srcRect l="38825" t="43611" r="12087" b="49815"/>
          <a:stretch/>
        </p:blipFill>
        <p:spPr bwMode="auto">
          <a:xfrm>
            <a:off x="171492" y="6179790"/>
            <a:ext cx="2876499" cy="544860"/>
          </a:xfrm>
          <a:prstGeom prst="rect">
            <a:avLst/>
          </a:prstGeom>
        </p:spPr>
      </p:pic>
      <p:cxnSp>
        <p:nvCxnSpPr>
          <p:cNvPr id="649084768" name="Gerader Verbinder 9"/>
          <p:cNvCxnSpPr/>
          <p:nvPr userDrawn="1"/>
        </p:nvCxnSpPr>
        <p:spPr bwMode="auto">
          <a:xfrm>
            <a:off x="2905760" y="6594273"/>
            <a:ext cx="67160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1431051" name="Gerader Verbinder 10"/>
          <p:cNvCxnSpPr/>
          <p:nvPr userDrawn="1"/>
        </p:nvCxnSpPr>
        <p:spPr bwMode="auto">
          <a:xfrm>
            <a:off x="11846560" y="1513840"/>
            <a:ext cx="0" cy="4348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1628244" name="Gerader Verbinder 11"/>
          <p:cNvCxnSpPr/>
          <p:nvPr userDrawn="1"/>
        </p:nvCxnSpPr>
        <p:spPr bwMode="auto">
          <a:xfrm>
            <a:off x="303573" y="243840"/>
            <a:ext cx="0" cy="59070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270899" name="Gerader Verbinder 12"/>
          <p:cNvCxnSpPr/>
          <p:nvPr userDrawn="1"/>
        </p:nvCxnSpPr>
        <p:spPr bwMode="auto">
          <a:xfrm>
            <a:off x="303573" y="243840"/>
            <a:ext cx="88973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1_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8200637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108489778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01717027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&lt;#&gt;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330489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190655242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13145223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&lt;#&gt;</a:t>
            </a:fld>
            <a:endParaRPr lang="de-DE"/>
          </a:p>
        </p:txBody>
      </p:sp>
      <p:pic>
        <p:nvPicPr>
          <p:cNvPr id="215252154" name="Grafik 4" descr="Ein Bild, das draußen, Himmel, Regierungsgebäude, Klassische Architektur enthält.&#10;&#10;Automatisch generierte Beschreibung"/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/>
        </p:blipFill>
        <p:spPr bwMode="auto">
          <a:xfrm>
            <a:off x="0" y="0"/>
            <a:ext cx="12192000" cy="8097672"/>
          </a:xfrm>
          <a:prstGeom prst="rect">
            <a:avLst/>
          </a:prstGeom>
        </p:spPr>
      </p:pic>
      <p:pic>
        <p:nvPicPr>
          <p:cNvPr id="303004682" name="Grafik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200902" y="249555"/>
            <a:ext cx="2679075" cy="1325563"/>
          </a:xfrm>
          <a:prstGeom prst="rect">
            <a:avLst/>
          </a:prstGeom>
        </p:spPr>
      </p:pic>
      <p:pic>
        <p:nvPicPr>
          <p:cNvPr id="1998615739" name="Grafik 6"/>
          <p:cNvPicPr>
            <a:picLocks noChangeAspect="1"/>
          </p:cNvPicPr>
          <p:nvPr userDrawn="1"/>
        </p:nvPicPr>
        <p:blipFill>
          <a:blip r:embed="rId4"/>
          <a:srcRect l="43582" t="40711" r="8661" b="47839"/>
          <a:stretch/>
        </p:blipFill>
        <p:spPr bwMode="auto">
          <a:xfrm>
            <a:off x="9734439" y="5936197"/>
            <a:ext cx="2315634" cy="785284"/>
          </a:xfrm>
          <a:prstGeom prst="rect">
            <a:avLst/>
          </a:prstGeom>
        </p:spPr>
      </p:pic>
      <p:pic>
        <p:nvPicPr>
          <p:cNvPr id="24856558" name="Grafik 7"/>
          <p:cNvPicPr>
            <a:picLocks noChangeAspect="1"/>
          </p:cNvPicPr>
          <p:nvPr userDrawn="1"/>
        </p:nvPicPr>
        <p:blipFill>
          <a:blip r:embed="rId5"/>
          <a:srcRect l="38825" t="43611" r="12087" b="49815"/>
          <a:stretch/>
        </p:blipFill>
        <p:spPr bwMode="auto">
          <a:xfrm>
            <a:off x="171492" y="6179790"/>
            <a:ext cx="2876499" cy="544860"/>
          </a:xfrm>
          <a:prstGeom prst="rect">
            <a:avLst/>
          </a:prstGeom>
        </p:spPr>
      </p:pic>
      <p:cxnSp>
        <p:nvCxnSpPr>
          <p:cNvPr id="6314639" name="Gerader Verbinder 8"/>
          <p:cNvCxnSpPr/>
          <p:nvPr userDrawn="1"/>
        </p:nvCxnSpPr>
        <p:spPr bwMode="auto">
          <a:xfrm>
            <a:off x="2905760" y="6594273"/>
            <a:ext cx="67160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0565078" name="Gerader Verbinder 9"/>
          <p:cNvCxnSpPr/>
          <p:nvPr userDrawn="1"/>
        </p:nvCxnSpPr>
        <p:spPr bwMode="auto">
          <a:xfrm>
            <a:off x="11846560" y="1513840"/>
            <a:ext cx="0" cy="4348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69000" name="Gerader Verbinder 10"/>
          <p:cNvCxnSpPr/>
          <p:nvPr userDrawn="1"/>
        </p:nvCxnSpPr>
        <p:spPr bwMode="auto">
          <a:xfrm>
            <a:off x="303573" y="243840"/>
            <a:ext cx="0" cy="59070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413295" name="Gerader Verbinder 11"/>
          <p:cNvCxnSpPr/>
          <p:nvPr userDrawn="1"/>
        </p:nvCxnSpPr>
        <p:spPr bwMode="auto">
          <a:xfrm>
            <a:off x="303573" y="243840"/>
            <a:ext cx="88973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8158752" name="Titelplatzhalter 1"/>
          <p:cNvSpPr>
            <a:spLocks noGrp="1"/>
          </p:cNvSpPr>
          <p:nvPr>
            <p:ph type="title"/>
          </p:nvPr>
        </p:nvSpPr>
        <p:spPr bwMode="auto">
          <a:xfrm>
            <a:off x="416561" y="365125"/>
            <a:ext cx="8483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de-AT"/>
          </a:p>
        </p:txBody>
      </p:sp>
      <p:sp>
        <p:nvSpPr>
          <p:cNvPr id="70826950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16175" y="1825625"/>
            <a:ext cx="11298304" cy="4350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AT"/>
          </a:p>
        </p:txBody>
      </p:sp>
      <p:sp>
        <p:nvSpPr>
          <p:cNvPr id="1647125560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de-DE"/>
              <a:t>30.09.2025</a:t>
            </a:fld>
            <a:endParaRPr lang="de-DE"/>
          </a:p>
        </p:txBody>
      </p:sp>
      <p:sp>
        <p:nvSpPr>
          <p:cNvPr id="197570610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58243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de-DE"/>
              <a:t>1</a:t>
            </a:fld>
            <a:endParaRPr lang="de-DE"/>
          </a:p>
        </p:txBody>
      </p:sp>
      <p:pic>
        <p:nvPicPr>
          <p:cNvPr id="1438393122" name="Grafik 7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9200902" y="249555"/>
            <a:ext cx="2679075" cy="1325563"/>
          </a:xfrm>
          <a:prstGeom prst="rect">
            <a:avLst/>
          </a:prstGeom>
        </p:spPr>
      </p:pic>
      <p:pic>
        <p:nvPicPr>
          <p:cNvPr id="1466814472" name="Grafik 11"/>
          <p:cNvPicPr>
            <a:picLocks noChangeAspect="1"/>
          </p:cNvPicPr>
          <p:nvPr userDrawn="1"/>
        </p:nvPicPr>
        <p:blipFill>
          <a:blip r:embed="rId16"/>
          <a:srcRect l="43582" t="40711" r="8661" b="47839"/>
          <a:stretch/>
        </p:blipFill>
        <p:spPr bwMode="auto">
          <a:xfrm>
            <a:off x="9734439" y="5936197"/>
            <a:ext cx="2315634" cy="785284"/>
          </a:xfrm>
          <a:prstGeom prst="rect">
            <a:avLst/>
          </a:prstGeom>
        </p:spPr>
      </p:pic>
      <p:pic>
        <p:nvPicPr>
          <p:cNvPr id="1045489819" name="Grafik 13"/>
          <p:cNvPicPr>
            <a:picLocks noChangeAspect="1"/>
          </p:cNvPicPr>
          <p:nvPr userDrawn="1"/>
        </p:nvPicPr>
        <p:blipFill>
          <a:blip r:embed="rId17"/>
          <a:srcRect l="38825" t="43611" r="12087" b="49815"/>
          <a:stretch/>
        </p:blipFill>
        <p:spPr bwMode="auto">
          <a:xfrm>
            <a:off x="171492" y="6179790"/>
            <a:ext cx="2876499" cy="544860"/>
          </a:xfrm>
          <a:prstGeom prst="rect">
            <a:avLst/>
          </a:prstGeom>
        </p:spPr>
      </p:pic>
      <p:cxnSp>
        <p:nvCxnSpPr>
          <p:cNvPr id="1786783578" name="Gerader Verbinder 15"/>
          <p:cNvCxnSpPr/>
          <p:nvPr userDrawn="1"/>
        </p:nvCxnSpPr>
        <p:spPr bwMode="auto">
          <a:xfrm>
            <a:off x="2905760" y="6594273"/>
            <a:ext cx="67160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9891559" name="Gerader Verbinder 20"/>
          <p:cNvCxnSpPr/>
          <p:nvPr userDrawn="1"/>
        </p:nvCxnSpPr>
        <p:spPr bwMode="auto">
          <a:xfrm>
            <a:off x="11846560" y="1513840"/>
            <a:ext cx="0" cy="43484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998303" name="Gerader Verbinder 22"/>
          <p:cNvCxnSpPr/>
          <p:nvPr userDrawn="1"/>
        </p:nvCxnSpPr>
        <p:spPr bwMode="auto">
          <a:xfrm>
            <a:off x="303573" y="243840"/>
            <a:ext cx="0" cy="59070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127261" name="Gerader Verbinder 25"/>
          <p:cNvCxnSpPr/>
          <p:nvPr userDrawn="1"/>
        </p:nvCxnSpPr>
        <p:spPr bwMode="auto">
          <a:xfrm>
            <a:off x="303573" y="243840"/>
            <a:ext cx="889732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8089357" name="Shape 1100"/>
          <p:cNvSpPr>
            <a:spLocks noChangeArrowheads="1" noGrp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fill="norm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57952354" name="Shape 1103"/>
          <p:cNvSpPr>
            <a:spLocks noChangeArrowheads="1" noGrp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67686666" name="Shape 1104"/>
          <p:cNvSpPr>
            <a:spLocks noChangeArrowheads="1" noGrp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09453802" name="Shape 1105"/>
          <p:cNvSpPr>
            <a:spLocks noChangeArrowheads="1" noGrp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58296948" name="Shape 1106"/>
          <p:cNvSpPr>
            <a:spLocks noChangeArrowheads="1" noGrp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776317" name="Shape 1107"/>
          <p:cNvSpPr>
            <a:spLocks noChangeArrowheads="1" noGrp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62796098" name="Shape 1108"/>
          <p:cNvSpPr>
            <a:spLocks noChangeArrowheads="1" noGrp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3123837" name="Shape 1109"/>
          <p:cNvSpPr>
            <a:spLocks noChangeArrowheads="1" noGrp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7126770" name="Shape 1110"/>
          <p:cNvSpPr>
            <a:spLocks noChangeArrowheads="1" noGrp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87689929" name="Shape 1111"/>
          <p:cNvSpPr>
            <a:spLocks noChangeArrowheads="1" noGrp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44090304" name="Shape 1112"/>
          <p:cNvSpPr>
            <a:spLocks noChangeArrowheads="1" noGrp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4244341" name="Shape 1113"/>
          <p:cNvSpPr>
            <a:spLocks noChangeArrowheads="1" noGrp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00812987" name="Shape 1114"/>
          <p:cNvSpPr>
            <a:spLocks noChangeArrowheads="1" noGrp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26089224" name="Shape 1115"/>
          <p:cNvSpPr>
            <a:spLocks noChangeArrowheads="1" noGrp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68350930" name="Shape 1116"/>
          <p:cNvSpPr>
            <a:spLocks noChangeArrowheads="1" noGrp="1"/>
          </p:cNvSpPr>
          <p:nvPr userDrawn="1"/>
        </p:nvSpPr>
        <p:spPr bwMode="auto">
          <a:xfrm>
            <a:off x="984107" y="474624"/>
            <a:ext cx="5463821" cy="41089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23648872" name="Shape 1117"/>
          <p:cNvSpPr>
            <a:spLocks noChangeArrowheads="1" noGrp="1"/>
          </p:cNvSpPr>
          <p:nvPr userDrawn="1"/>
        </p:nvSpPr>
        <p:spPr bwMode="auto">
          <a:xfrm>
            <a:off x="1045632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44050879" name="Shape 1118"/>
          <p:cNvSpPr>
            <a:spLocks noChangeArrowheads="1" noGrp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37056252" name="Shape 1119"/>
          <p:cNvSpPr>
            <a:spLocks noChangeArrowheads="1" noGrp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89090007" name="Shape 1120"/>
          <p:cNvSpPr>
            <a:spLocks noChangeArrowheads="1" noGrp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88220140" name="Shape 1121"/>
          <p:cNvSpPr>
            <a:spLocks noChangeArrowheads="1" noGrp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47310355" name="Shape 1124"/>
          <p:cNvSpPr>
            <a:spLocks noChangeArrowheads="1" noGrp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38863047" name="Shape 1125"/>
          <p:cNvSpPr>
            <a:spLocks noChangeArrowheads="1" noGrp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05673048" name="Shape 1138"/>
          <p:cNvSpPr>
            <a:spLocks noChangeArrowheads="1" noGrp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37933026" name="Shape 1139"/>
          <p:cNvSpPr>
            <a:spLocks noChangeArrowheads="1" noGrp="1"/>
          </p:cNvSpPr>
          <p:nvPr userDrawn="1"/>
        </p:nvSpPr>
        <p:spPr bwMode="auto">
          <a:xfrm>
            <a:off x="1648462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18645328" name="Shape 1140"/>
          <p:cNvSpPr>
            <a:spLocks noChangeArrowheads="1" noGrp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81973531" name="Shape 1141"/>
          <p:cNvSpPr>
            <a:spLocks noChangeArrowheads="1" noGrp="1"/>
          </p:cNvSpPr>
          <p:nvPr userDrawn="1"/>
        </p:nvSpPr>
        <p:spPr bwMode="auto">
          <a:xfrm>
            <a:off x="2370101" y="5855034"/>
            <a:ext cx="893513" cy="67193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46125003" name="Shape 1142"/>
          <p:cNvSpPr>
            <a:spLocks noChangeArrowheads="1" noGrp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64448154" name="Shape 1143"/>
          <p:cNvSpPr>
            <a:spLocks noChangeArrowheads="1" noGrp="1"/>
          </p:cNvSpPr>
          <p:nvPr userDrawn="1"/>
        </p:nvSpPr>
        <p:spPr bwMode="auto">
          <a:xfrm>
            <a:off x="3596920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93825489" name="Shape 1144"/>
          <p:cNvSpPr>
            <a:spLocks noChangeArrowheads="1" noGrp="1"/>
          </p:cNvSpPr>
          <p:nvPr userDrawn="1"/>
        </p:nvSpPr>
        <p:spPr bwMode="auto">
          <a:xfrm>
            <a:off x="3037843" y="5578669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20135181" name="Shape 1147"/>
          <p:cNvSpPr>
            <a:spLocks noChangeArrowheads="1" noGrp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31852973" name="Shape 1148"/>
          <p:cNvSpPr>
            <a:spLocks noChangeArrowheads="1" noGrp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92279104" name="Текст 2"/>
          <p:cNvSpPr>
            <a:spLocks noGrp="1"/>
          </p:cNvSpPr>
          <p:nvPr>
            <p:ph type="body" idx="1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90417464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de-DE"/>
              <a:t>30.09.2025</a:t>
            </a:fld>
            <a:endParaRPr/>
          </a:p>
        </p:txBody>
      </p:sp>
      <p:sp>
        <p:nvSpPr>
          <p:cNvPr id="211138364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3724486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188566358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/>
              <a:t>15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7529897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6000" b="1" i="1">
                <a:latin typeface="Calibri Light"/>
                <a:ea typeface="Calibri Light"/>
                <a:cs typeface="Calibri Light"/>
              </a:rPr>
              <a:t>Studienvertretungen</a:t>
            </a:r>
            <a:endParaRPr lang="de-AT"/>
          </a:p>
        </p:txBody>
      </p:sp>
      <p:sp>
        <p:nvSpPr>
          <p:cNvPr id="272947914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lnSpc>
                <a:spcPct val="250000"/>
              </a:lnSpc>
              <a:defRPr/>
            </a:pPr>
            <a:r>
              <a:rPr lang="de-DE" sz="3600" b="0" i="1" u="none" strike="noStrike" cap="none" spc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Elektrotechnik &amp; Biomedical Engineering</a:t>
            </a:r>
            <a:endParaRPr lang="de-DE" sz="3600" i="1">
              <a:latin typeface="Calibri Light"/>
              <a:ea typeface="Calibri Light"/>
              <a:cs typeface="Calibri Light"/>
            </a:endParaRPr>
          </a:p>
          <a:p>
            <a:pPr>
              <a:defRPr/>
            </a:pPr>
            <a:endParaRPr lang="de-AT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066690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Lernen – aber wo und wie?</a:t>
            </a:r>
            <a:endParaRPr lang="en-US"/>
          </a:p>
        </p:txBody>
      </p:sp>
      <p:sp>
        <p:nvSpPr>
          <p:cNvPr id="94977019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4000"/>
          </a:bodyPr>
          <a:lstStyle/>
          <a:p>
            <a:pPr>
              <a:defRPr/>
            </a:pPr>
            <a:r>
              <a:rPr lang="de-DE"/>
              <a:t>Lernplätze:</a:t>
            </a:r>
            <a:endParaRPr/>
          </a:p>
          <a:p>
            <a:pPr lvl="1">
              <a:defRPr/>
            </a:pPr>
            <a:r>
              <a:rPr lang="de-DE"/>
              <a:t>Stremayrgasse 16/EG, Inffeldgasse 10/III, Stremayrgasse 9/EG, P1, i1, i2, i7</a:t>
            </a:r>
            <a:endParaRPr/>
          </a:p>
          <a:p>
            <a:pPr>
              <a:defRPr/>
            </a:pPr>
            <a:r>
              <a:rPr lang="de-DE"/>
              <a:t>Lerngruppen?</a:t>
            </a:r>
            <a:endParaRPr/>
          </a:p>
          <a:p>
            <a:pPr lvl="1">
              <a:defRPr/>
            </a:pPr>
            <a:r>
              <a:rPr lang="de-DE"/>
              <a:t>Erstsemestrigentutorium</a:t>
            </a:r>
            <a:endParaRPr/>
          </a:p>
          <a:p>
            <a:pPr lvl="1">
              <a:defRPr/>
            </a:pPr>
            <a:r>
              <a:rPr lang="de-DE"/>
              <a:t>Einführungs-LV</a:t>
            </a:r>
            <a:endParaRPr/>
          </a:p>
          <a:p>
            <a:pPr lvl="1">
              <a:defRPr/>
            </a:pPr>
            <a:r>
              <a:rPr lang="de-DE"/>
              <a:t>Übungen</a:t>
            </a:r>
            <a:endParaRPr/>
          </a:p>
          <a:p>
            <a:pPr>
              <a:defRPr/>
            </a:pPr>
            <a:r>
              <a:rPr lang="de-DE"/>
              <a:t>Bücher?</a:t>
            </a:r>
            <a:endParaRPr/>
          </a:p>
          <a:p>
            <a:pPr lvl="1">
              <a:defRPr/>
            </a:pPr>
            <a:r>
              <a:rPr lang="de-DE"/>
              <a:t>(Instituts-)Bibliotheken</a:t>
            </a:r>
            <a:endParaRPr/>
          </a:p>
          <a:p>
            <a:pPr>
              <a:defRPr/>
            </a:pPr>
            <a:r>
              <a:rPr lang="de-DE" i="1"/>
              <a:t>egiraffe.at</a:t>
            </a:r>
            <a:endParaRPr lang="de-DE"/>
          </a:p>
          <a:p>
            <a:pPr lvl="1">
              <a:defRPr/>
            </a:pPr>
            <a:r>
              <a:rPr lang="de-DE"/>
              <a:t>Mitschriften, Prüfungsbeispiele, Ausarbeitungen -&gt; nicht immer richtig!!!</a:t>
            </a:r>
            <a:endParaRPr/>
          </a:p>
          <a:p>
            <a:pPr lvl="1">
              <a:defRPr/>
            </a:pPr>
            <a:r>
              <a:rPr lang="de-DE"/>
              <a:t>Lernhilfe</a:t>
            </a:r>
            <a:endParaRPr/>
          </a:p>
          <a:p>
            <a:pPr marL="0" indent="0">
              <a:buNone/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949750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Wohin mit Problemen?</a:t>
            </a:r>
            <a:endParaRPr lang="en-US"/>
          </a:p>
        </p:txBody>
      </p:sp>
      <p:sp>
        <p:nvSpPr>
          <p:cNvPr id="85516460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de-DE"/>
              <a:t>Erstitutorium</a:t>
            </a:r>
            <a:endParaRPr/>
          </a:p>
          <a:p>
            <a:pPr>
              <a:defRPr/>
            </a:pPr>
            <a:r>
              <a:rPr lang="de-DE"/>
              <a:t>Studienvertretung</a:t>
            </a:r>
            <a:endParaRPr/>
          </a:p>
          <a:p>
            <a:pPr>
              <a:defRPr/>
            </a:pPr>
            <a:r>
              <a:rPr lang="de-DE"/>
              <a:t>Studiendekan</a:t>
            </a:r>
            <a:endParaRPr/>
          </a:p>
          <a:p>
            <a:pPr>
              <a:defRPr/>
            </a:pPr>
            <a:r>
              <a:rPr lang="de-DE"/>
              <a:t>LV-Evaluierung</a:t>
            </a:r>
            <a:endParaRPr/>
          </a:p>
          <a:p>
            <a:pPr>
              <a:defRPr/>
            </a:pPr>
            <a:r>
              <a:rPr lang="de-DE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studierendenberatung.at</a:t>
            </a:r>
            <a:endParaRPr/>
          </a:p>
          <a:p>
            <a:pPr lvl="1">
              <a:defRPr/>
            </a:pPr>
            <a:r>
              <a:rPr lang="de-DE"/>
              <a:t>Telefonische Terminvereinbarung</a:t>
            </a:r>
            <a:endParaRPr/>
          </a:p>
          <a:p>
            <a:pPr lvl="1">
              <a:defRPr/>
            </a:pPr>
            <a:r>
              <a:rPr lang="de-DE"/>
              <a:t>„Tipps für das Studium zuhause“</a:t>
            </a:r>
            <a:endParaRPr/>
          </a:p>
          <a:p>
            <a:pPr>
              <a:defRPr/>
            </a:pPr>
            <a:r>
              <a:rPr lang="de-DE"/>
              <a:t>Studo -&gt; „Student Helpchat“</a:t>
            </a:r>
            <a:endParaRPr/>
          </a:p>
          <a:p>
            <a:pPr lvl="1">
              <a:defRPr/>
            </a:pPr>
            <a:endParaRPr lang="de-DE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096300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Wo gibt’s Infos?</a:t>
            </a:r>
            <a:endParaRPr lang="en-US"/>
          </a:p>
        </p:txBody>
      </p:sp>
      <p:sp>
        <p:nvSpPr>
          <p:cNvPr id="61993881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600"/>
              <a:t> Ersti-Tutorium</a:t>
            </a:r>
            <a:endParaRPr/>
          </a:p>
          <a:p>
            <a:pPr>
              <a:defRPr/>
            </a:pPr>
            <a:r>
              <a:rPr lang="de-DE" sz="3600"/>
              <a:t> Studienleitfaden</a:t>
            </a:r>
            <a:endParaRPr/>
          </a:p>
          <a:p>
            <a:pPr>
              <a:defRPr/>
            </a:pPr>
            <a:r>
              <a:rPr lang="de-DE" sz="3600"/>
              <a:t> E-Mails lesen</a:t>
            </a:r>
            <a:endParaRPr/>
          </a:p>
          <a:p>
            <a:pPr>
              <a:defRPr/>
            </a:pPr>
            <a:r>
              <a:rPr lang="de-DE" sz="3600"/>
              <a:t> Studienvertretung -&gt; Mach mit!</a:t>
            </a:r>
            <a:endParaRPr/>
          </a:p>
          <a:p>
            <a:pPr marL="0" indent="0">
              <a:buNone/>
              <a:defRPr/>
            </a:pPr>
            <a:r>
              <a:rPr lang="de-DE" sz="3600"/>
              <a:t> </a:t>
            </a:r>
            <a:endParaRPr/>
          </a:p>
          <a:p>
            <a:pPr>
              <a:defRPr/>
            </a:pPr>
            <a:endParaRPr lang="de-DE" sz="2800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547083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Wichtige Links</a:t>
            </a:r>
            <a:endParaRPr lang="en-US"/>
          </a:p>
        </p:txBody>
      </p:sp>
      <p:pic>
        <p:nvPicPr>
          <p:cNvPr id="1017526147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84565" y="2156700"/>
            <a:ext cx="2789051" cy="2789051"/>
          </a:xfrm>
          <a:prstGeom prst="rect">
            <a:avLst/>
          </a:prstGeom>
        </p:spPr>
      </p:pic>
      <p:pic>
        <p:nvPicPr>
          <p:cNvPr id="2100131672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753656" y="2192797"/>
            <a:ext cx="2871304" cy="2871304"/>
          </a:xfrm>
          <a:prstGeom prst="rect">
            <a:avLst/>
          </a:prstGeom>
        </p:spPr>
      </p:pic>
      <p:pic>
        <p:nvPicPr>
          <p:cNvPr id="1863677169" name="Grafik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681373" y="2192797"/>
            <a:ext cx="2871304" cy="2871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84783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716617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00469434" name="Picture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2586"/>
            <a:ext cx="12191998" cy="6858000"/>
          </a:xfrm>
          <a:prstGeom prst="rect">
            <a:avLst/>
          </a:prstGeom>
        </p:spPr>
      </p:pic>
      <p:sp>
        <p:nvSpPr>
          <p:cNvPr id="1261316406" name="TextBox 8"/>
          <p:cNvSpPr txBox="1"/>
          <p:nvPr/>
        </p:nvSpPr>
        <p:spPr bwMode="auto">
          <a:xfrm>
            <a:off x="477521" y="3372579"/>
            <a:ext cx="115880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AT" sz="6000" b="1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</a:rPr>
              <a:t>Deine</a:t>
            </a:r>
            <a:r>
              <a:rPr lang="de-AT" sz="3600" b="1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/>
              </a:rPr>
              <a:t> </a:t>
            </a:r>
            <a:r>
              <a:rPr lang="de-AT" sz="6000" b="1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</a:rPr>
              <a:t>Projekte,</a:t>
            </a:r>
            <a:r>
              <a:rPr lang="de-AT" sz="3600" b="1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/>
              </a:rPr>
              <a:t> </a:t>
            </a:r>
            <a:r>
              <a:rPr lang="de-AT" sz="6000" b="1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</a:rPr>
              <a:t>dein</a:t>
            </a:r>
            <a:r>
              <a:rPr lang="de-AT" sz="3600" b="1">
                <a:ln w="22225"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/>
              </a:rPr>
              <a:t> </a:t>
            </a:r>
            <a:r>
              <a:rPr lang="de-AT" sz="6000" b="1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</a:rPr>
              <a:t>Labor. </a:t>
            </a:r>
            <a:endParaRPr sz="1350"/>
          </a:p>
        </p:txBody>
      </p:sp>
      <p:pic>
        <p:nvPicPr>
          <p:cNvPr id="998901655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0494" y="1910605"/>
            <a:ext cx="5662440" cy="1376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2247329" name="Title 1"/>
          <p:cNvSpPr>
            <a:spLocks noGrp="1"/>
          </p:cNvSpPr>
          <p:nvPr>
            <p:ph type="title"/>
          </p:nvPr>
        </p:nvSpPr>
        <p:spPr bwMode="auto">
          <a:xfrm>
            <a:off x="416174" y="365124"/>
            <a:ext cx="8483598" cy="1325562"/>
          </a:xfrm>
        </p:spPr>
        <p:txBody>
          <a:bodyPr/>
          <a:lstStyle/>
          <a:p>
            <a:pPr>
              <a:defRPr/>
            </a:pPr>
            <a:r>
              <a:rPr lang="de-AT"/>
              <a:t>Standort und Überblick</a:t>
            </a:r>
            <a:endParaRPr lang="en-US"/>
          </a:p>
        </p:txBody>
      </p:sp>
      <p:sp>
        <p:nvSpPr>
          <p:cNvPr id="1959571276" name="Content Placeholder 2"/>
          <p:cNvSpPr>
            <a:spLocks noGrp="1"/>
          </p:cNvSpPr>
          <p:nvPr>
            <p:ph idx="1"/>
          </p:nvPr>
        </p:nvSpPr>
        <p:spPr bwMode="auto">
          <a:xfrm>
            <a:off x="799253" y="1588949"/>
            <a:ext cx="10577333" cy="4525962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de-DE" b="1">
                <a:latin typeface="Calibri"/>
              </a:rPr>
              <a:t>Studierenden- </a:t>
            </a:r>
            <a:br>
              <a:rPr lang="de-DE" b="1">
                <a:latin typeface="Calibri"/>
              </a:rPr>
            </a:br>
            <a:r>
              <a:rPr lang="de-DE" b="1">
                <a:latin typeface="Calibri"/>
              </a:rPr>
              <a:t>Elektroniklabor,</a:t>
            </a:r>
            <a:br>
              <a:rPr lang="de-DE" b="1">
                <a:latin typeface="Calibri"/>
              </a:rPr>
            </a:br>
            <a:r>
              <a:rPr lang="de-DE" b="1">
                <a:latin typeface="Calibri"/>
              </a:rPr>
              <a:t>Raum SZ02005</a:t>
            </a:r>
            <a:endParaRPr lang="de-DE"/>
          </a:p>
          <a:p>
            <a:pPr lvl="0">
              <a:defRPr/>
            </a:pPr>
            <a:endParaRPr lang="de-DE" b="1">
              <a:latin typeface="Calibri"/>
            </a:endParaRPr>
          </a:p>
          <a:p>
            <a:pPr lvl="0">
              <a:defRPr/>
            </a:pPr>
            <a:r>
              <a:rPr lang="de-DE" b="1">
                <a:latin typeface="Calibri"/>
              </a:rPr>
              <a:t>Inffeldgasse 10 </a:t>
            </a:r>
            <a:br>
              <a:rPr lang="de-DE" b="1">
                <a:latin typeface="Calibri"/>
              </a:rPr>
            </a:br>
            <a:r>
              <a:rPr lang="de-DE" b="1">
                <a:latin typeface="Calibri"/>
              </a:rPr>
              <a:t>2. Stock </a:t>
            </a:r>
            <a:br>
              <a:rPr lang="de-DE" b="1">
                <a:latin typeface="Calibri"/>
              </a:rPr>
            </a:br>
            <a:r>
              <a:rPr lang="de-DE" b="1">
                <a:latin typeface="Calibri"/>
              </a:rPr>
              <a:t>(Mensa/Bibliothek Gebäude)</a:t>
            </a:r>
            <a:endParaRPr lang="de-DE"/>
          </a:p>
          <a:p>
            <a:pPr marL="0" indent="0">
              <a:buNone/>
              <a:defRPr/>
            </a:pPr>
            <a:endParaRPr lang="de-DE" b="1">
              <a:latin typeface="Calibri"/>
            </a:endParaRPr>
          </a:p>
          <a:p>
            <a:pPr marL="0" indent="0">
              <a:buNone/>
              <a:defRPr/>
            </a:pPr>
            <a:endParaRPr lang="de-DE" b="1">
              <a:latin typeface="Calibri"/>
            </a:endParaRPr>
          </a:p>
          <a:p>
            <a:pPr lvl="0">
              <a:defRPr/>
            </a:pPr>
            <a:r>
              <a:rPr lang="de-DE" b="1">
                <a:latin typeface="Calibri"/>
              </a:rPr>
              <a:t>Betrieben von Studierenden und: </a:t>
            </a:r>
            <a:endParaRPr lang="de-DE"/>
          </a:p>
          <a:p>
            <a:pPr>
              <a:defRPr/>
            </a:pPr>
            <a:endParaRPr lang="en-US"/>
          </a:p>
        </p:txBody>
      </p:sp>
      <p:pic>
        <p:nvPicPr>
          <p:cNvPr id="1175734577" name="Pictur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04264" y="2488305"/>
            <a:ext cx="5550846" cy="2367576"/>
          </a:xfrm>
          <a:prstGeom prst="rect">
            <a:avLst/>
          </a:prstGeom>
        </p:spPr>
      </p:pic>
      <p:pic>
        <p:nvPicPr>
          <p:cNvPr id="319429667" name="Pictur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89593" y="3672093"/>
            <a:ext cx="1360287" cy="428661"/>
          </a:xfrm>
          <a:prstGeom prst="rect">
            <a:avLst/>
          </a:prstGeom>
        </p:spPr>
      </p:pic>
      <p:sp>
        <p:nvSpPr>
          <p:cNvPr id="685227554" name="TextBox 12"/>
          <p:cNvSpPr txBox="1"/>
          <p:nvPr/>
        </p:nvSpPr>
        <p:spPr bwMode="auto">
          <a:xfrm>
            <a:off x="9325028" y="4399295"/>
            <a:ext cx="1180987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Eingang</a:t>
            </a:r>
            <a:endParaRPr sz="18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10650551" name="TextBox 13"/>
          <p:cNvSpPr txBox="1"/>
          <p:nvPr/>
        </p:nvSpPr>
        <p:spPr bwMode="auto">
          <a:xfrm>
            <a:off x="10506015" y="2558938"/>
            <a:ext cx="1092690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cs typeface="Arial"/>
              </a:rPr>
              <a:t>Eingang</a:t>
            </a:r>
            <a:endParaRPr sz="18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092466466" name="Grafik 2" descr="Ein Bild, das Text, Schrift, Logo, Grafiken enthält.&#10;&#10;Automatisch generierte Beschreibu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 l="0" t="16946" r="0" b="17214"/>
          <a:stretch/>
        </p:blipFill>
        <p:spPr bwMode="auto">
          <a:xfrm>
            <a:off x="7061001" y="5591036"/>
            <a:ext cx="1838770" cy="523874"/>
          </a:xfrm>
          <a:prstGeom prst="rect">
            <a:avLst/>
          </a:prstGeom>
        </p:spPr>
      </p:pic>
      <p:pic>
        <p:nvPicPr>
          <p:cNvPr id="1812545757" name="Grafik 3" descr="Ein Bild, das Symbol, rot, Design enthält.&#10;&#10;Automatisch generierte Beschreibu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229270" y="5534299"/>
            <a:ext cx="780287" cy="905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835005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641038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01282590" name="Pictur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888646"/>
          </a:xfrm>
          <a:prstGeom prst="rect">
            <a:avLst/>
          </a:prstGeom>
        </p:spPr>
      </p:pic>
      <p:sp>
        <p:nvSpPr>
          <p:cNvPr id="1977338866" name="TextBox 6"/>
          <p:cNvSpPr txBox="1"/>
          <p:nvPr/>
        </p:nvSpPr>
        <p:spPr bwMode="auto">
          <a:xfrm>
            <a:off x="405594" y="87924"/>
            <a:ext cx="9670007" cy="1479254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>
            <a:lvl1pPr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6000" b="1" i="0" u="none" strike="noStrike" cap="none" spc="0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AT" sz="6600"/>
              <a:t>Warum E-Lab?</a:t>
            </a:r>
            <a:endParaRPr sz="4500"/>
          </a:p>
        </p:txBody>
      </p:sp>
      <p:sp>
        <p:nvSpPr>
          <p:cNvPr id="1008764464" name="Rechteck 5"/>
          <p:cNvSpPr/>
          <p:nvPr/>
        </p:nvSpPr>
        <p:spPr bwMode="auto">
          <a:xfrm>
            <a:off x="240146" y="1613952"/>
            <a:ext cx="5241154" cy="367970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 sz="1350"/>
          </a:p>
        </p:txBody>
      </p:sp>
      <p:sp>
        <p:nvSpPr>
          <p:cNvPr id="1535090550" name="Inhaltsplatzhalter 2"/>
          <p:cNvSpPr txBox="1"/>
          <p:nvPr/>
        </p:nvSpPr>
        <p:spPr bwMode="auto">
          <a:xfrm>
            <a:off x="396982" y="1226634"/>
            <a:ext cx="4286530" cy="4067019"/>
          </a:xfrm>
          <a:prstGeom prst="rect">
            <a:avLst/>
          </a:prstGeom>
        </p:spPr>
        <p:txBody>
          <a:bodyPr vertOverflow="overflow" horzOverflow="clip" vert="horz" wrap="square" lIns="68580" tIns="34290" rIns="68580" bIns="34290" numCol="1" spcCol="0" rtlCol="0" fromWordArt="0" anchor="ctr" anchorCtr="0" forceAA="0" compatLnSpc="1">
            <a:normAutofit fontScale="600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1800" b="1">
              <a:solidFill>
                <a:schemeClr val="bg1"/>
              </a:solidFill>
              <a:latin typeface="Bookman Old Style"/>
            </a:endParaRPr>
          </a:p>
          <a:p>
            <a:pPr>
              <a:lnSpc>
                <a:spcPct val="110000"/>
              </a:lnSpc>
              <a:defRPr/>
            </a:pPr>
            <a:r>
              <a:rPr lang="de-DE" sz="6000" b="1"/>
              <a:t>Laborpraxis</a:t>
            </a:r>
            <a:endParaRPr lang="de-DE" sz="9600" b="1"/>
          </a:p>
          <a:p>
            <a:pPr>
              <a:lnSpc>
                <a:spcPct val="110000"/>
              </a:lnSpc>
              <a:defRPr/>
            </a:pPr>
            <a:r>
              <a:rPr lang="de-DE" sz="6000" b="1"/>
              <a:t>Selbststudium</a:t>
            </a:r>
            <a:endParaRPr lang="de-DE"/>
          </a:p>
          <a:p>
            <a:pPr>
              <a:lnSpc>
                <a:spcPct val="110000"/>
              </a:lnSpc>
              <a:defRPr/>
            </a:pPr>
            <a:r>
              <a:rPr lang="de-DE" sz="6000" b="1"/>
              <a:t>Laborvorbereitung</a:t>
            </a:r>
            <a:endParaRPr lang="de-DE"/>
          </a:p>
          <a:p>
            <a:pPr>
              <a:lnSpc>
                <a:spcPct val="110000"/>
              </a:lnSpc>
              <a:defRPr/>
            </a:pPr>
            <a:r>
              <a:rPr lang="de-DE" sz="6000" b="1"/>
              <a:t>Eigene Projekte</a:t>
            </a:r>
            <a:endParaRPr lang="de-DE" sz="3450" b="1"/>
          </a:p>
          <a:p>
            <a:pPr>
              <a:lnSpc>
                <a:spcPct val="110000"/>
              </a:lnSpc>
              <a:defRPr/>
            </a:pPr>
            <a:r>
              <a:rPr lang="de-DE" sz="6000" b="1"/>
              <a:t>Workshops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593608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103638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78963254" name="Pictur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107329"/>
            <a:ext cx="12179611" cy="6851031"/>
          </a:xfrm>
          <a:prstGeom prst="rect">
            <a:avLst/>
          </a:prstGeom>
        </p:spPr>
      </p:pic>
      <p:sp>
        <p:nvSpPr>
          <p:cNvPr id="137803595" name="Rechteck 5"/>
          <p:cNvSpPr/>
          <p:nvPr/>
        </p:nvSpPr>
        <p:spPr bwMode="auto">
          <a:xfrm>
            <a:off x="7059909" y="309987"/>
            <a:ext cx="4887135" cy="631711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 sz="1350"/>
          </a:p>
        </p:txBody>
      </p:sp>
      <p:sp>
        <p:nvSpPr>
          <p:cNvPr id="482665908" name="Inhaltsplatzhalter 2"/>
          <p:cNvSpPr txBox="1"/>
          <p:nvPr/>
        </p:nvSpPr>
        <p:spPr bwMode="auto">
          <a:xfrm>
            <a:off x="7361533" y="135347"/>
            <a:ext cx="4283885" cy="6666393"/>
          </a:xfrm>
          <a:prstGeom prst="rect">
            <a:avLst/>
          </a:prstGeom>
        </p:spPr>
        <p:txBody>
          <a:bodyPr vertOverflow="overflow" horzOverflow="clip" vert="horz" wrap="square" lIns="68580" tIns="34290" rIns="68580" bIns="34290" numCol="1" spcCol="0" rtlCol="0" fromWordArt="0" anchor="ctr" anchorCtr="0" forceAA="0" compatLnSpc="1">
            <a:normAutofit fontScale="90000" lnSpcReduction="12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/>
              <a:t>3D Drucker</a:t>
            </a:r>
            <a:endParaRPr lang="en-US"/>
          </a:p>
          <a:p>
            <a:pPr>
              <a:defRPr/>
            </a:pPr>
            <a:r>
              <a:rPr lang="en-US" b="1"/>
              <a:t>Reflow Ofen</a:t>
            </a:r>
            <a:endParaRPr lang="en-US"/>
          </a:p>
          <a:p>
            <a:pPr>
              <a:defRPr/>
            </a:pPr>
            <a:r>
              <a:rPr lang="en-US" b="1"/>
              <a:t>Ultraschallbad</a:t>
            </a:r>
            <a:endParaRPr lang="en-US"/>
          </a:p>
          <a:p>
            <a:pPr>
              <a:defRPr/>
            </a:pPr>
            <a:r>
              <a:rPr lang="en-US" b="1"/>
              <a:t>Mikroskop</a:t>
            </a:r>
            <a:endParaRPr lang="en-US"/>
          </a:p>
          <a:p>
            <a:pPr>
              <a:defRPr/>
            </a:pPr>
            <a:r>
              <a:rPr lang="en-US" b="1"/>
              <a:t>Elektronische Last</a:t>
            </a:r>
            <a:endParaRPr lang="en-US"/>
          </a:p>
          <a:p>
            <a:pPr>
              <a:defRPr/>
            </a:pPr>
            <a:r>
              <a:rPr lang="en-US" b="1"/>
              <a:t>Wärmebildkamera</a:t>
            </a:r>
            <a:endParaRPr lang="en-US"/>
          </a:p>
          <a:p>
            <a:pPr>
              <a:defRPr/>
            </a:pPr>
            <a:r>
              <a:rPr lang="en-US" b="1"/>
              <a:t>Entwicklungsboards</a:t>
            </a:r>
            <a:endParaRPr lang="en-US"/>
          </a:p>
          <a:p>
            <a:pPr>
              <a:defRPr/>
            </a:pPr>
            <a:r>
              <a:rPr lang="en-US" b="1"/>
              <a:t>Bauteilsortimente</a:t>
            </a:r>
            <a:endParaRPr lang="en-US"/>
          </a:p>
          <a:p>
            <a:pPr>
              <a:defRPr/>
            </a:pPr>
            <a:r>
              <a:rPr lang="en-US" b="1"/>
              <a:t>Heißluftstation</a:t>
            </a:r>
            <a:endParaRPr lang="en-US"/>
          </a:p>
          <a:p>
            <a:pPr>
              <a:defRPr/>
            </a:pPr>
            <a:r>
              <a:rPr lang="en-US" b="1"/>
              <a:t>Lötabsaugung</a:t>
            </a:r>
            <a:endParaRPr lang="en-US"/>
          </a:p>
          <a:p>
            <a:pPr>
              <a:defRPr/>
            </a:pPr>
            <a:r>
              <a:rPr lang="en-US" b="1"/>
              <a:t>Werkbank und Geräte</a:t>
            </a:r>
            <a:endParaRPr lang="en-US"/>
          </a:p>
          <a:p>
            <a:pPr>
              <a:defRPr/>
            </a:pPr>
            <a:r>
              <a:rPr lang="en-US" b="1"/>
              <a:t>Und noch vieles mehr</a:t>
            </a:r>
            <a:endParaRPr lang="en-US"/>
          </a:p>
          <a:p>
            <a:pPr>
              <a:defRPr/>
            </a:pPr>
            <a:endParaRPr lang="en-US" b="1">
              <a:ln w="22225">
                <a:solidFill>
                  <a:schemeClr val="bg1"/>
                </a:solidFill>
              </a:ln>
              <a:latin typeface="Bookman Old Style"/>
            </a:endParaRPr>
          </a:p>
        </p:txBody>
      </p:sp>
      <p:sp>
        <p:nvSpPr>
          <p:cNvPr id="881851673" name="Rechteck 5"/>
          <p:cNvSpPr/>
          <p:nvPr/>
        </p:nvSpPr>
        <p:spPr bwMode="auto">
          <a:xfrm flipH="0" flipV="0">
            <a:off x="594999" y="2167282"/>
            <a:ext cx="4306956" cy="2070651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AT" sz="1350"/>
          </a:p>
        </p:txBody>
      </p:sp>
      <p:sp>
        <p:nvSpPr>
          <p:cNvPr id="1416505498" name="Title 1"/>
          <p:cNvSpPr txBox="1"/>
          <p:nvPr/>
        </p:nvSpPr>
        <p:spPr bwMode="auto">
          <a:xfrm>
            <a:off x="653553" y="1990229"/>
            <a:ext cx="10872501" cy="2457798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>
            <a:lvl1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de-DE" sz="4400" b="0" i="0" u="none" strike="noStrike" cap="none" spc="0">
                <a:solidFill>
                  <a:srgbClr val="000000"/>
                </a:solidFill>
                <a:latin typeface="Calibri Light"/>
              </a:defRPr>
            </a:lvl1pPr>
          </a:lstStyle>
          <a:p>
            <a:pPr>
              <a:defRPr/>
            </a:pPr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Calibri"/>
                <a:ea typeface="Arial"/>
                <a:cs typeface="Arial"/>
              </a:rPr>
              <a:t>Ausstattung &amp; </a:t>
            </a:r>
            <a:endParaRPr sz="3300"/>
          </a:p>
          <a:p>
            <a:pPr>
              <a:defRPr/>
            </a:pPr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Calibri"/>
                <a:ea typeface="Arial"/>
                <a:cs typeface="Arial"/>
              </a:rPr>
              <a:t>Highlights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accent2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5706311" name="Rechteck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C8433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AT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cs typeface="Arial"/>
            </a:endParaRPr>
          </a:p>
        </p:txBody>
      </p:sp>
      <p:pic>
        <p:nvPicPr>
          <p:cNvPr id="721315122" name="Grafik 4" descr="Ein Bild, das Text, Schrift, Grafiken, Design enthält.&#10;&#10;Automatisch generierte Beschreibung"/>
          <p:cNvPicPr>
            <a:picLocks noChangeAspect="1"/>
          </p:cNvPicPr>
          <p:nvPr/>
        </p:nvPicPr>
        <p:blipFill>
          <a:blip r:embed="rId3"/>
          <a:srcRect l="0" t="4155" r="-248" b="4155"/>
          <a:stretch/>
        </p:blipFill>
        <p:spPr bwMode="auto">
          <a:xfrm>
            <a:off x="2356233" y="0"/>
            <a:ext cx="749808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5835059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Was ist das BME </a:t>
            </a:r>
            <a:r>
              <a:rPr lang="de-AT"/>
              <a:t>OpenLab</a:t>
            </a:r>
            <a:r>
              <a:rPr lang="de-AT"/>
              <a:t>?</a:t>
            </a:r>
            <a:endParaRPr/>
          </a:p>
        </p:txBody>
      </p:sp>
      <p:sp>
        <p:nvSpPr>
          <p:cNvPr id="1764740340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de-AT"/>
              <a:t>Prototyping</a:t>
            </a:r>
            <a:r>
              <a:rPr lang="de-AT"/>
              <a:t> Werkstatt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de-AT"/>
              <a:t>Technikmuseum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de-AT"/>
              <a:t>Offener Forschungsraum für Studierende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de-AT"/>
              <a:t>Labor, spezialisiert auf Biomedizinische Technik</a:t>
            </a:r>
            <a:endParaRPr/>
          </a:p>
          <a:p>
            <a:pPr marL="0" indent="0">
              <a:buNone/>
              <a:defRPr/>
            </a:pPr>
            <a:endParaRPr lang="de-AT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873868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Wer sind wir?</a:t>
            </a:r>
            <a:endParaRPr/>
          </a:p>
        </p:txBody>
      </p:sp>
      <p:sp>
        <p:nvSpPr>
          <p:cNvPr id="699415751" name="Inhaltsplatzhalter 1"/>
          <p:cNvSpPr>
            <a:spLocks noGrp="1"/>
          </p:cNvSpPr>
          <p:nvPr>
            <p:ph idx="1"/>
          </p:nvPr>
        </p:nvSpPr>
        <p:spPr bwMode="auto">
          <a:xfrm>
            <a:off x="415925" y="1825625"/>
            <a:ext cx="11298238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/>
              <a:t>Die Studienvertretungen sind Untergruppen der Hochschülerinnen- und Hochschülerschaft an der TU Graz. Sie bestehen aus:</a:t>
            </a:r>
            <a:endParaRPr/>
          </a:p>
          <a:p>
            <a:pPr>
              <a:defRPr/>
            </a:pPr>
            <a:endParaRPr lang="de-AT"/>
          </a:p>
          <a:p>
            <a:pPr>
              <a:defRPr/>
            </a:pPr>
            <a:r>
              <a:rPr lang="de-AT"/>
              <a:t> 5 gewählten Mandatar:innen je Stv </a:t>
            </a:r>
            <a:endParaRPr/>
          </a:p>
          <a:p>
            <a:pPr>
              <a:defRPr/>
            </a:pPr>
            <a:r>
              <a:rPr lang="de-AT"/>
              <a:t> 2 Sachbearbeiter:innen je Stv</a:t>
            </a:r>
            <a:endParaRPr/>
          </a:p>
          <a:p>
            <a:pPr>
              <a:defRPr/>
            </a:pPr>
            <a:r>
              <a:rPr lang="de-AT"/>
              <a:t> zahlreichen weiteren helfenden Händen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8111740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Wer ist das BME </a:t>
            </a:r>
            <a:r>
              <a:rPr lang="de-AT"/>
              <a:t>OpenLab</a:t>
            </a:r>
            <a:r>
              <a:rPr lang="de-AT"/>
              <a:t>?</a:t>
            </a:r>
            <a:endParaRPr/>
          </a:p>
        </p:txBody>
      </p:sp>
      <p:sp>
        <p:nvSpPr>
          <p:cNvPr id="1031943362" name="Inhaltsplatzhalt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lnSpc>
                <a:spcPct val="250000"/>
              </a:lnSpc>
              <a:defRPr/>
            </a:pPr>
            <a:r>
              <a:rPr lang="de-AT"/>
              <a:t>Idee und treibende Kraft: Prof. Scharfetter</a:t>
            </a:r>
            <a:endParaRPr lang="de-AT"/>
          </a:p>
          <a:p>
            <a:pPr>
              <a:lnSpc>
                <a:spcPct val="250000"/>
              </a:lnSpc>
              <a:defRPr/>
            </a:pPr>
            <a:r>
              <a:rPr lang="de-AT"/>
              <a:t>Leiter: Sebastian Peterka </a:t>
            </a:r>
            <a:endParaRPr/>
          </a:p>
          <a:p>
            <a:pPr>
              <a:lnSpc>
                <a:spcPct val="250000"/>
              </a:lnSpc>
              <a:defRPr/>
            </a:pPr>
            <a:r>
              <a:rPr lang="de-AT"/>
              <a:t>Umsetzung: </a:t>
            </a:r>
            <a:endParaRPr/>
          </a:p>
          <a:p>
            <a:pPr>
              <a:lnSpc>
                <a:spcPct val="250000"/>
              </a:lnSpc>
              <a:defRPr/>
            </a:pPr>
            <a:r>
              <a:rPr lang="de-AT"/>
              <a:t>Unterstützung:</a:t>
            </a:r>
            <a:endParaRPr/>
          </a:p>
        </p:txBody>
      </p:sp>
      <p:pic>
        <p:nvPicPr>
          <p:cNvPr id="1079702633" name="Grafik 3" descr="Ein Bild, das Symbol, rot, Design enthält.&#10;&#10;Automatisch generierte Beschreibu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29847" y="4979628"/>
            <a:ext cx="780288" cy="905256"/>
          </a:xfrm>
          <a:prstGeom prst="rect">
            <a:avLst/>
          </a:prstGeom>
        </p:spPr>
      </p:pic>
      <p:pic>
        <p:nvPicPr>
          <p:cNvPr id="1915058875" name="Grafik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24026" y="4979628"/>
            <a:ext cx="2052991" cy="905256"/>
          </a:xfrm>
          <a:prstGeom prst="rect">
            <a:avLst/>
          </a:prstGeom>
        </p:spPr>
      </p:pic>
      <p:pic>
        <p:nvPicPr>
          <p:cNvPr id="1403260890" name="Grafik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39912" y="1905000"/>
            <a:ext cx="1143000" cy="1524000"/>
          </a:xfrm>
          <a:prstGeom prst="rect">
            <a:avLst/>
          </a:prstGeom>
        </p:spPr>
      </p:pic>
      <p:pic>
        <p:nvPicPr>
          <p:cNvPr id="1015181620" name="Grafik 6" descr="Ein Bild, das Schrift, Grafiken, Grafikdesign, Logo enthält.&#10;&#10;Automatisch generierte Beschreibung"/>
          <p:cNvPicPr>
            <a:picLocks noChangeAspect="1"/>
          </p:cNvPicPr>
          <p:nvPr/>
        </p:nvPicPr>
        <p:blipFill>
          <a:blip r:embed="rId6"/>
          <a:srcRect l="38175" t="0" r="-3512" b="0"/>
          <a:stretch/>
        </p:blipFill>
        <p:spPr bwMode="auto">
          <a:xfrm>
            <a:off x="2806022" y="3806390"/>
            <a:ext cx="1920240" cy="911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9310421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Wo und wann ist das BME </a:t>
            </a:r>
            <a:r>
              <a:rPr lang="de-AT"/>
              <a:t>OpenLab</a:t>
            </a:r>
            <a:r>
              <a:rPr lang="de-AT"/>
              <a:t>?</a:t>
            </a:r>
            <a:endParaRPr/>
          </a:p>
        </p:txBody>
      </p:sp>
      <p:sp>
        <p:nvSpPr>
          <p:cNvPr id="1094280467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lnSpc>
                <a:spcPct val="250000"/>
              </a:lnSpc>
              <a:defRPr/>
            </a:pPr>
            <a:r>
              <a:rPr lang="de-AT"/>
              <a:t>Stremayrgasse</a:t>
            </a:r>
            <a:r>
              <a:rPr lang="de-AT"/>
              <a:t> 16, 1.OG Raum: </a:t>
            </a:r>
            <a:r>
              <a:rPr lang="de-AT" b="0" i="0">
                <a:solidFill>
                  <a:srgbClr val="000000"/>
                </a:solidFill>
                <a:latin typeface="Source Sans Pro"/>
              </a:rPr>
              <a:t>BMT01089 </a:t>
            </a:r>
            <a:endParaRPr lang="de-AT"/>
          </a:p>
          <a:p>
            <a:pPr>
              <a:lnSpc>
                <a:spcPct val="250000"/>
              </a:lnSpc>
              <a:defRPr/>
            </a:pPr>
            <a:r>
              <a:rPr lang="de-AT"/>
              <a:t>Offen Donnerstags 09:00-16:00 </a:t>
            </a:r>
            <a:endParaRPr/>
          </a:p>
          <a:p>
            <a:pPr>
              <a:defRPr/>
            </a:pPr>
            <a:endParaRPr lang="de-AT"/>
          </a:p>
        </p:txBody>
      </p:sp>
      <p:pic>
        <p:nvPicPr>
          <p:cNvPr id="1755622268" name="Grafik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77624" y="1825625"/>
            <a:ext cx="2365579" cy="2193421"/>
          </a:xfrm>
          <a:prstGeom prst="rect">
            <a:avLst/>
          </a:prstGeom>
        </p:spPr>
      </p:pic>
      <p:pic>
        <p:nvPicPr>
          <p:cNvPr id="1415562571" name="Grafik 4" descr="Ein Bild, das Text, Schrift, Grafiken, Design enthält.&#10;&#10;Automatisch generierte Beschreibu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12174" y="3046088"/>
            <a:ext cx="452535" cy="452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635458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Erstsemestrigen Tutorium</a:t>
            </a:r>
            <a:br>
              <a:rPr lang="de-AT"/>
            </a:br>
            <a:r>
              <a:rPr lang="de-AT" sz="3200"/>
              <a:t>Was ist das?</a:t>
            </a:r>
            <a:endParaRPr lang="en-US"/>
          </a:p>
        </p:txBody>
      </p:sp>
      <p:sp>
        <p:nvSpPr>
          <p:cNvPr id="26226588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171450" lvl="1">
              <a:lnSpc>
                <a:spcPct val="150000"/>
              </a:lnSpc>
              <a:spcBef>
                <a:spcPts val="749"/>
              </a:spcBef>
              <a:defRPr/>
            </a:pPr>
            <a:r>
              <a:rPr lang="de-DE" sz="2800"/>
              <a:t>Projekt der ÖH</a:t>
            </a:r>
            <a:endParaRPr lang="de-DE"/>
          </a:p>
          <a:p>
            <a:pPr marL="171450" lvl="1">
              <a:lnSpc>
                <a:spcPct val="150000"/>
              </a:lnSpc>
              <a:spcBef>
                <a:spcPts val="749"/>
              </a:spcBef>
              <a:defRPr/>
            </a:pPr>
            <a:r>
              <a:rPr lang="de-DE" sz="2800"/>
              <a:t>1x pro Woche treffen</a:t>
            </a:r>
            <a:endParaRPr lang="de-DE"/>
          </a:p>
          <a:p>
            <a:pPr marL="171450" lvl="1">
              <a:lnSpc>
                <a:spcPct val="150000"/>
              </a:lnSpc>
              <a:spcBef>
                <a:spcPts val="749"/>
              </a:spcBef>
              <a:defRPr/>
            </a:pPr>
            <a:r>
              <a:rPr lang="de-DE" sz="2800"/>
              <a:t>In kleinen Gruppen (10-15 Erstis + 3-5 Tutor:innen)</a:t>
            </a:r>
            <a:endParaRPr lang="de-DE"/>
          </a:p>
          <a:p>
            <a:pPr marL="171450" lvl="1">
              <a:lnSpc>
                <a:spcPct val="150000"/>
              </a:lnSpc>
              <a:spcBef>
                <a:spcPts val="749"/>
              </a:spcBef>
              <a:defRPr/>
            </a:pPr>
            <a:r>
              <a:rPr lang="de-DE" sz="2800"/>
              <a:t>Von höhersemestrigen Studierenden geleitet</a:t>
            </a:r>
            <a:endParaRPr lang="de-DE"/>
          </a:p>
          <a:p>
            <a:pPr marL="171450" lvl="1">
              <a:lnSpc>
                <a:spcPct val="150000"/>
              </a:lnSpc>
              <a:spcBef>
                <a:spcPts val="749"/>
              </a:spcBef>
              <a:defRPr/>
            </a:pPr>
            <a:r>
              <a:rPr lang="de-DE" sz="2800"/>
              <a:t>Keine Lehrveranstaltung!</a:t>
            </a:r>
            <a:endParaRPr lang="de-DE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968689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Erstsemestrigen Tutorium</a:t>
            </a:r>
            <a:br>
              <a:rPr lang="de-AT"/>
            </a:br>
            <a:r>
              <a:rPr lang="de-AT" sz="3200"/>
              <a:t>Wozu soll ich mitmachen?</a:t>
            </a:r>
            <a:endParaRPr lang="en-US"/>
          </a:p>
        </p:txBody>
      </p:sp>
      <p:sp>
        <p:nvSpPr>
          <p:cNvPr id="1574008587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171450" lvl="1">
              <a:lnSpc>
                <a:spcPct val="150000"/>
              </a:lnSpc>
              <a:spcBef>
                <a:spcPts val="749"/>
              </a:spcBef>
              <a:defRPr/>
            </a:pPr>
            <a:r>
              <a:rPr lang="de-DE" sz="2800"/>
              <a:t>Lernt eure Kommilitonen und Kommilitoninnen kennen</a:t>
            </a:r>
            <a:br>
              <a:rPr lang="de-DE" sz="2800"/>
            </a:br>
            <a:r>
              <a:rPr lang="de-DE" sz="2800"/>
              <a:t>	</a:t>
            </a:r>
            <a:r>
              <a:rPr lang="de-DE"/>
              <a:t>= Studienkolleginnen und -kollegen</a:t>
            </a:r>
            <a:endParaRPr lang="de-DE" sz="2800"/>
          </a:p>
          <a:p>
            <a:pPr marL="171450" lvl="1">
              <a:lnSpc>
                <a:spcPct val="150000"/>
              </a:lnSpc>
              <a:spcBef>
                <a:spcPts val="749"/>
              </a:spcBef>
              <a:defRPr/>
            </a:pPr>
            <a:r>
              <a:rPr lang="de-DE" sz="2800"/>
              <a:t>Erkundet eure Universität, euren Campus und die Grazer Innenstadt</a:t>
            </a:r>
            <a:endParaRPr lang="de-DE" sz="3200"/>
          </a:p>
          <a:p>
            <a:pPr marL="171450" lvl="1">
              <a:lnSpc>
                <a:spcPct val="150000"/>
              </a:lnSpc>
              <a:spcBef>
                <a:spcPts val="749"/>
              </a:spcBef>
              <a:defRPr/>
            </a:pPr>
            <a:r>
              <a:rPr lang="de-DE" sz="2800"/>
              <a:t>Findet Freundinnen und Freunde</a:t>
            </a:r>
            <a:endParaRPr lang="de-DE" sz="3200"/>
          </a:p>
          <a:p>
            <a:pPr marL="171450" lvl="1">
              <a:lnSpc>
                <a:spcPct val="150000"/>
              </a:lnSpc>
              <a:spcBef>
                <a:spcPts val="749"/>
              </a:spcBef>
              <a:defRPr/>
            </a:pPr>
            <a:r>
              <a:rPr lang="de-DE" sz="2800"/>
              <a:t>Bildet Lerngruppen</a:t>
            </a:r>
            <a:endParaRPr lang="de-DE" sz="3200"/>
          </a:p>
          <a:p>
            <a:pPr marL="171450" lvl="1">
              <a:lnSpc>
                <a:spcPct val="150000"/>
              </a:lnSpc>
              <a:spcBef>
                <a:spcPts val="748"/>
              </a:spcBef>
              <a:defRPr/>
            </a:pPr>
            <a:r>
              <a:rPr lang="de-DE" sz="2800"/>
              <a:t>Habt eine nette Zeit und hoffentlich auch Spaß dabei ;)</a:t>
            </a:r>
            <a:endParaRPr lang="de-DE" sz="3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961164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 b="1"/>
              <a:t>Erstsemestrigen Tutorium</a:t>
            </a:r>
            <a:endParaRPr lang="en-US" b="1"/>
          </a:p>
        </p:txBody>
      </p:sp>
      <p:sp>
        <p:nvSpPr>
          <p:cNvPr id="1473862661" name="Inhaltsplatzhalter 4"/>
          <p:cNvSpPr txBox="1"/>
          <p:nvPr/>
        </p:nvSpPr>
        <p:spPr bwMode="auto">
          <a:xfrm>
            <a:off x="628645" y="1690687"/>
            <a:ext cx="8805282" cy="4210373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9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747"/>
              </a:spcBef>
              <a:buFont typeface="Arial"/>
              <a:buNone/>
              <a:defRPr/>
            </a:pPr>
            <a:endParaRPr lang="de-DE"/>
          </a:p>
          <a:p>
            <a:pPr marL="0" lvl="1" indent="0">
              <a:lnSpc>
                <a:spcPct val="150000"/>
              </a:lnSpc>
              <a:spcBef>
                <a:spcPts val="748"/>
              </a:spcBef>
              <a:buFont typeface="Arial"/>
              <a:buNone/>
              <a:defRPr/>
            </a:pPr>
            <a:r>
              <a:rPr lang="de-DE" sz="3200" b="1" i="1">
                <a:latin typeface="Calibri"/>
              </a:rPr>
              <a:t>             Anmeldung -&gt;</a:t>
            </a:r>
            <a:endParaRPr lang="de-DE"/>
          </a:p>
          <a:p>
            <a:pPr marL="171450" lvl="1">
              <a:lnSpc>
                <a:spcPct val="150000"/>
              </a:lnSpc>
              <a:spcBef>
                <a:spcPts val="748"/>
              </a:spcBef>
              <a:defRPr/>
            </a:pPr>
            <a:r>
              <a:rPr lang="de-DE" sz="2100">
                <a:latin typeface="Calibri"/>
              </a:rPr>
              <a:t>Anmeldung bis heute Abend </a:t>
            </a:r>
            <a:br>
              <a:rPr lang="de-DE" sz="2100">
                <a:latin typeface="Calibri"/>
              </a:rPr>
            </a:br>
            <a:r>
              <a:rPr lang="de-DE" sz="2100">
                <a:latin typeface="Calibri"/>
              </a:rPr>
              <a:t>(Dienstag 30.9. 23:59h)</a:t>
            </a:r>
            <a:endParaRPr lang="de-DE"/>
          </a:p>
          <a:p>
            <a:pPr marL="171450" lvl="1">
              <a:lnSpc>
                <a:spcPct val="150000"/>
              </a:lnSpc>
              <a:spcBef>
                <a:spcPts val="748"/>
              </a:spcBef>
              <a:defRPr/>
            </a:pPr>
            <a:r>
              <a:rPr lang="de-DE" sz="2100"/>
              <a:t>Die Tutorien starten nächste Woche!</a:t>
            </a:r>
            <a:endParaRPr lang="de-DE"/>
          </a:p>
          <a:p>
            <a:pPr marL="171450" lvl="1">
              <a:lnSpc>
                <a:spcPct val="150000"/>
              </a:lnSpc>
              <a:spcBef>
                <a:spcPts val="748"/>
              </a:spcBef>
              <a:defRPr/>
            </a:pPr>
            <a:r>
              <a:rPr lang="de-DE" sz="2100"/>
              <a:t>Eure Tutorinnen und Tutoren melden sich bei euch per Mail!</a:t>
            </a:r>
            <a:endParaRPr lang="de-DE"/>
          </a:p>
        </p:txBody>
      </p:sp>
      <p:pic>
        <p:nvPicPr>
          <p:cNvPr id="190643884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024259" y="1690687"/>
            <a:ext cx="3005197" cy="3028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078544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Wir brauchen Dich!</a:t>
            </a:r>
            <a:endParaRPr lang="en-US"/>
          </a:p>
        </p:txBody>
      </p:sp>
      <p:sp>
        <p:nvSpPr>
          <p:cNvPr id="1388721426" name="Inhaltsplatzhalter 1"/>
          <p:cNvSpPr>
            <a:spLocks noGrp="1"/>
          </p:cNvSpPr>
          <p:nvPr>
            <p:ph idx="1"/>
          </p:nvPr>
        </p:nvSpPr>
        <p:spPr bwMode="auto">
          <a:xfrm>
            <a:off x="1486456" y="2403748"/>
            <a:ext cx="3943350" cy="362611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0000" lnSpcReduction="6000"/>
          </a:bodyPr>
          <a:lstStyle/>
          <a:p>
            <a:pPr marL="0" indent="0" algn="just">
              <a:buNone/>
              <a:defRPr/>
            </a:pPr>
            <a:endParaRPr lang="de-AT" i="1"/>
          </a:p>
          <a:p>
            <a:pPr marL="0" indent="0" algn="just">
              <a:buNone/>
              <a:defRPr/>
            </a:pPr>
            <a:endParaRPr lang="de-AT" i="1"/>
          </a:p>
          <a:p>
            <a:pPr marL="0" indent="0" algn="just">
              <a:buNone/>
              <a:defRPr/>
            </a:pPr>
            <a:endParaRPr lang="de-AT" i="1"/>
          </a:p>
          <a:p>
            <a:pPr marL="0" indent="0" algn="just">
              <a:buNone/>
              <a:defRPr/>
            </a:pPr>
            <a:r>
              <a:rPr lang="de-AT" sz="4400" b="1"/>
              <a:t>WE WANT YOU!</a:t>
            </a:r>
            <a:endParaRPr/>
          </a:p>
          <a:p>
            <a:pPr marL="0" indent="0" algn="just">
              <a:buNone/>
              <a:defRPr/>
            </a:pPr>
            <a:endParaRPr lang="de-AT" i="1"/>
          </a:p>
          <a:p>
            <a:pPr marL="0" indent="0" algn="just">
              <a:buNone/>
              <a:defRPr/>
            </a:pPr>
            <a:endParaRPr lang="de-AT" i="1"/>
          </a:p>
          <a:p>
            <a:pPr marL="0" indent="0" algn="just">
              <a:buNone/>
              <a:defRPr/>
            </a:pPr>
            <a:endParaRPr lang="de-AT" i="1"/>
          </a:p>
          <a:p>
            <a:pPr marL="0" indent="0" algn="just">
              <a:buNone/>
              <a:defRPr/>
            </a:pPr>
            <a:endParaRPr lang="de-AT" i="1"/>
          </a:p>
          <a:p>
            <a:pPr marL="0" indent="0" algn="just">
              <a:buNone/>
              <a:defRPr/>
            </a:pPr>
            <a:endParaRPr/>
          </a:p>
        </p:txBody>
      </p:sp>
      <p:pic>
        <p:nvPicPr>
          <p:cNvPr id="12770183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</a:blip>
          <a:stretch/>
        </p:blipFill>
        <p:spPr bwMode="auto">
          <a:xfrm>
            <a:off x="5867807" y="2161498"/>
            <a:ext cx="3450431" cy="36968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378440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16174" y="1494320"/>
            <a:ext cx="11298303" cy="54354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 algn="ctr">
              <a:buNone/>
              <a:defRPr/>
            </a:pPr>
            <a:r>
              <a:rPr lang="de-AT" sz="11500"/>
              <a:t>Eure Fragen</a:t>
            </a:r>
            <a:endParaRPr/>
          </a:p>
          <a:p>
            <a:pPr marL="0" indent="0" algn="ctr">
              <a:buNone/>
              <a:defRPr/>
            </a:pPr>
            <a:endParaRPr lang="en-US" sz="3600"/>
          </a:p>
          <a:p>
            <a:pPr marL="0" indent="0" algn="ctr">
              <a:buNone/>
              <a:defRPr/>
            </a:pPr>
            <a:endParaRPr lang="en-US" sz="3600"/>
          </a:p>
          <a:p>
            <a:pPr marL="0" indent="0" algn="ctr">
              <a:buNone/>
              <a:defRPr/>
            </a:pPr>
            <a:endParaRPr lang="en-US" sz="3600"/>
          </a:p>
          <a:p>
            <a:pPr marL="0" indent="0" algn="ctr">
              <a:buNone/>
              <a:defRPr/>
            </a:pPr>
            <a:endParaRPr lang="en-US" sz="3600"/>
          </a:p>
          <a:p>
            <a:pPr marL="0" indent="0" algn="ctr">
              <a:buNone/>
              <a:defRPr/>
            </a:pPr>
            <a:r>
              <a:rPr lang="en-US" sz="2600"/>
              <a:t>(anonym: fbr.io/BME2025)</a:t>
            </a:r>
            <a:endParaRPr lang="en-US" sz="2600"/>
          </a:p>
          <a:p>
            <a:pPr marL="0" indent="0" algn="ctr">
              <a:buNone/>
              <a:defRPr/>
            </a:pPr>
            <a:endParaRPr/>
          </a:p>
        </p:txBody>
      </p:sp>
      <p:pic>
        <p:nvPicPr>
          <p:cNvPr id="35711296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734891" y="2995543"/>
            <a:ext cx="2516925" cy="2553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329033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Unsere Aufgaben</a:t>
            </a:r>
            <a:endParaRPr lang="en-US"/>
          </a:p>
        </p:txBody>
      </p:sp>
      <p:sp>
        <p:nvSpPr>
          <p:cNvPr id="1642032329" name="Inhaltsplatzhalter 1"/>
          <p:cNvSpPr txBox="1"/>
          <p:nvPr/>
        </p:nvSpPr>
        <p:spPr bwMode="auto">
          <a:xfrm>
            <a:off x="1292032" y="1811283"/>
            <a:ext cx="4044403" cy="362611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de-DE" sz="3600" b="1"/>
              <a:t>Offiziell:</a:t>
            </a:r>
            <a:endParaRPr/>
          </a:p>
          <a:p>
            <a:pPr>
              <a:defRPr/>
            </a:pPr>
            <a:r>
              <a:rPr lang="de-DE"/>
              <a:t>Hilfe bei Problemen im Studium</a:t>
            </a:r>
            <a:endParaRPr/>
          </a:p>
          <a:p>
            <a:pPr>
              <a:defRPr/>
            </a:pPr>
            <a:r>
              <a:rPr lang="de-DE"/>
              <a:t>Besetzung universitärer Gremien:</a:t>
            </a:r>
            <a:endParaRPr/>
          </a:p>
          <a:p>
            <a:pPr lvl="1">
              <a:defRPr/>
            </a:pPr>
            <a:r>
              <a:rPr lang="de-DE"/>
              <a:t>Studienkommission</a:t>
            </a:r>
            <a:endParaRPr/>
          </a:p>
          <a:p>
            <a:pPr lvl="1">
              <a:defRPr/>
            </a:pPr>
            <a:r>
              <a:rPr lang="de-DE"/>
              <a:t>Berufungskommissionen</a:t>
            </a:r>
            <a:endParaRPr/>
          </a:p>
          <a:p>
            <a:pPr lvl="1">
              <a:defRPr/>
            </a:pPr>
            <a:r>
              <a:rPr lang="de-DE"/>
              <a:t>Habilitationskommissionen</a:t>
            </a:r>
            <a:endParaRPr/>
          </a:p>
          <a:p>
            <a:pPr>
              <a:defRPr/>
            </a:pPr>
            <a:r>
              <a:rPr lang="de-DE"/>
              <a:t>Studierendenberatung</a:t>
            </a:r>
            <a:endParaRPr/>
          </a:p>
          <a:p>
            <a:pPr>
              <a:defRPr/>
            </a:pPr>
            <a:r>
              <a:rPr lang="de-DE"/>
              <a:t>Erstsemestrigentutorium</a:t>
            </a:r>
            <a:endParaRPr/>
          </a:p>
        </p:txBody>
      </p:sp>
      <p:sp>
        <p:nvSpPr>
          <p:cNvPr id="41618803" name="Inhaltsplatzhalter 1"/>
          <p:cNvSpPr txBox="1"/>
          <p:nvPr/>
        </p:nvSpPr>
        <p:spPr bwMode="auto">
          <a:xfrm>
            <a:off x="6403405" y="1745911"/>
            <a:ext cx="39433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Symbol"/>
              <a:buChar char="-"/>
              <a:defRPr sz="21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Symbol"/>
              <a:buChar char="-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Symbol"/>
              <a:buChar char="-"/>
              <a:defRPr sz="15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Symbol"/>
              <a:buChar char="-"/>
              <a:defRPr sz="13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Symbol"/>
              <a:buChar char="-"/>
              <a:defRPr sz="135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>
              <a:lnSpc>
                <a:spcPct val="86000"/>
              </a:lnSpc>
              <a:spcBef>
                <a:spcPts val="999"/>
              </a:spcBef>
              <a:spcAft>
                <a:spcPts val="0"/>
              </a:spcAft>
              <a:buFont typeface="Arial"/>
              <a:buNone/>
              <a:defRPr/>
            </a:pPr>
            <a:r>
              <a:rPr lang="de-DE" sz="29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Inoffiziell</a:t>
            </a:r>
            <a:r>
              <a:rPr lang="de-DE" sz="2800" b="1">
                <a:latin typeface="Calibri"/>
              </a:rPr>
              <a:t>:</a:t>
            </a:r>
            <a:endParaRPr sz="2600">
              <a:latin typeface="Calibri"/>
            </a:endParaRPr>
          </a:p>
          <a:p>
            <a:pPr marL="228600" marR="0" indent="-228600" algn="l" defTabSz="914400">
              <a:lnSpc>
                <a:spcPct val="86000"/>
              </a:lnSpc>
              <a:spcAft>
                <a:spcPts val="0"/>
              </a:spcAft>
              <a:buChar char="•"/>
              <a:defRPr/>
            </a:pPr>
            <a:r>
              <a:rPr lang="de-DE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Sprechstunden</a:t>
            </a:r>
            <a:endParaRPr lang="de-DE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228600" marR="0" indent="-228600" algn="l" defTabSz="914400">
              <a:lnSpc>
                <a:spcPct val="86000"/>
              </a:lnSpc>
              <a:spcAft>
                <a:spcPts val="0"/>
              </a:spcAft>
              <a:buChar char="•"/>
              <a:defRPr/>
            </a:pPr>
            <a:r>
              <a:rPr lang="de-DE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Veranstaltungen</a:t>
            </a:r>
            <a:endParaRPr/>
          </a:p>
          <a:p>
            <a:pPr marL="628649" marR="0" lvl="1" indent="-228600" algn="l" defTabSz="914400">
              <a:lnSpc>
                <a:spcPct val="86000"/>
              </a:lnSpc>
              <a:spcAft>
                <a:spcPts val="0"/>
              </a:spcAft>
              <a:buChar char="•"/>
              <a:defRPr/>
            </a:pPr>
            <a:r>
              <a:rPr lang="de-DE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Buschenschankfahrt und Co.</a:t>
            </a:r>
            <a:endParaRPr/>
          </a:p>
          <a:p>
            <a:pPr marL="628649" marR="0" lvl="1" indent="-228600" algn="l" defTabSz="914400">
              <a:lnSpc>
                <a:spcPct val="86000"/>
              </a:lnSpc>
              <a:spcAft>
                <a:spcPts val="0"/>
              </a:spcAft>
              <a:buChar char="•"/>
              <a:defRPr/>
            </a:pPr>
            <a:r>
              <a:rPr lang="de-DE" b="0" i="0" u="none" strike="noStrike" cap="none" spc="0">
                <a:solidFill>
                  <a:schemeClr val="tx1"/>
                </a:solidFill>
                <a:latin typeface="Calibri"/>
                <a:cs typeface="Calibri"/>
              </a:rPr>
              <a:t>Mehrere Standl pro Semester</a:t>
            </a:r>
            <a:endParaRPr/>
          </a:p>
          <a:p>
            <a:pPr marL="228600" marR="0" indent="-228600" algn="l" defTabSz="914400">
              <a:lnSpc>
                <a:spcPct val="86000"/>
              </a:lnSpc>
              <a:spcAft>
                <a:spcPts val="0"/>
              </a:spcAft>
              <a:buChar char="•"/>
              <a:defRPr/>
            </a:pPr>
            <a:r>
              <a:rPr lang="de-DE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Studiendekangespräche</a:t>
            </a:r>
            <a:endParaRPr lang="de-DE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228600" marR="0" indent="-228600" algn="l" defTabSz="914400">
              <a:lnSpc>
                <a:spcPct val="86000"/>
              </a:lnSpc>
              <a:spcAft>
                <a:spcPts val="0"/>
              </a:spcAft>
              <a:buChar char="•"/>
              <a:defRPr/>
            </a:pPr>
            <a:r>
              <a:rPr lang="de-DE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Discord Server</a:t>
            </a:r>
            <a:endParaRPr lang="de-DE" sz="2600">
              <a:latin typeface="Calibri"/>
            </a:endParaRPr>
          </a:p>
        </p:txBody>
      </p:sp>
      <p:cxnSp>
        <p:nvCxnSpPr>
          <p:cNvPr id="1909633156" name="Gerader Verbinder 8"/>
          <p:cNvCxnSpPr/>
          <p:nvPr/>
        </p:nvCxnSpPr>
        <p:spPr bwMode="auto">
          <a:xfrm>
            <a:off x="5665691" y="1821773"/>
            <a:ext cx="0" cy="3474392"/>
          </a:xfrm>
          <a:prstGeom prst="line">
            <a:avLst/>
          </a:prstGeom>
          <a:ln w="19050">
            <a:solidFill>
              <a:srgbClr val="ED2F2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710859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Wohin mit Fragen oder Problemen?</a:t>
            </a:r>
            <a:endParaRPr lang="en-US"/>
          </a:p>
        </p:txBody>
      </p:sp>
      <p:sp>
        <p:nvSpPr>
          <p:cNvPr id="1617099739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>
              <a:defRPr/>
            </a:pPr>
            <a:r>
              <a:rPr lang="de-DE"/>
              <a:t>Jede Woche eine Sitzung (mit anschließendem gemütlichen Zusammensitzen)</a:t>
            </a:r>
            <a:endParaRPr/>
          </a:p>
          <a:p>
            <a:pPr lvl="1">
              <a:defRPr/>
            </a:pPr>
            <a:r>
              <a:rPr lang="de-DE"/>
              <a:t>ET und BME gemeinsam in der StV BME</a:t>
            </a:r>
            <a:endParaRPr/>
          </a:p>
          <a:p>
            <a:pPr lvl="1">
              <a:defRPr/>
            </a:pPr>
            <a:r>
              <a:rPr lang="de-DE"/>
              <a:t>Jede:r ist herzlich willkommen</a:t>
            </a:r>
            <a:r>
              <a:rPr/>
              <a:t>!</a:t>
            </a:r>
            <a:endParaRPr/>
          </a:p>
          <a:p>
            <a:pPr>
              <a:defRPr/>
            </a:pPr>
            <a:r>
              <a:rPr lang="de-DE"/>
              <a:t>Sprechstunden nach Absprache</a:t>
            </a:r>
            <a:endParaRPr/>
          </a:p>
          <a:p>
            <a:pPr lvl="1">
              <a:defRPr/>
            </a:pPr>
            <a:r>
              <a:rPr lang="de-DE"/>
              <a:t>Discord, Webex, Präsenz,…</a:t>
            </a:r>
            <a:endParaRPr/>
          </a:p>
          <a:p>
            <a:pPr>
              <a:defRPr/>
            </a:pPr>
            <a:r>
              <a:rPr lang="de-DE"/>
              <a:t>bme@htugraz.at</a:t>
            </a:r>
            <a:endParaRPr/>
          </a:p>
          <a:p>
            <a:pPr>
              <a:defRPr/>
            </a:pPr>
            <a:r>
              <a:rPr lang="de-DE"/>
              <a:t>etbme.htugraz.at</a:t>
            </a:r>
            <a:endParaRPr/>
          </a:p>
          <a:p>
            <a:pPr lvl="1">
              <a:defRPr/>
            </a:pPr>
            <a:r>
              <a:rPr lang="de-DE"/>
              <a:t>Anonymer Kummerkasten („Rund ums Studium“ -&gt; „Kummerkasten“)</a:t>
            </a:r>
            <a:endParaRPr/>
          </a:p>
          <a:p>
            <a:pPr>
              <a:defRPr/>
            </a:pPr>
            <a:r>
              <a:rPr lang="de-DE"/>
              <a:t>instagram.com/stv_etbme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483409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/>
              <a:t>Unsere Standorte</a:t>
            </a:r>
            <a:endParaRPr lang="en-US"/>
          </a:p>
        </p:txBody>
      </p:sp>
      <p:pic>
        <p:nvPicPr>
          <p:cNvPr id="1129306681" name="Content Placeholder 5"/>
          <p:cNvPicPr>
            <a:picLocks noChangeAspect="1" noChangeArrowheads="1" noGrp="1"/>
          </p:cNvPicPr>
          <p:nvPr>
            <p:ph idx="1"/>
          </p:nvPr>
        </p:nvPicPr>
        <p:blipFill>
          <a:blip r:embed="rId3"/>
          <a:srcRect l="0" t="79561" r="67649" b="1"/>
          <a:stretch/>
        </p:blipFill>
        <p:spPr bwMode="auto">
          <a:xfrm>
            <a:off x="1620270" y="2423632"/>
            <a:ext cx="3197758" cy="2462993"/>
          </a:xfrm>
          <a:prstGeom prst="rect">
            <a:avLst/>
          </a:prstGeom>
          <a:noFill/>
        </p:spPr>
      </p:pic>
      <p:pic>
        <p:nvPicPr>
          <p:cNvPr id="640156637" name="Picture 7"/>
          <p:cNvPicPr>
            <a:picLocks noChangeAspect="1" noChangeArrowheads="1"/>
          </p:cNvPicPr>
          <p:nvPr/>
        </p:nvPicPr>
        <p:blipFill>
          <a:blip r:embed="rId4"/>
          <a:srcRect l="42968" t="64428" r="2224" b="0"/>
          <a:stretch/>
        </p:blipFill>
        <p:spPr bwMode="auto">
          <a:xfrm>
            <a:off x="5738466" y="2846829"/>
            <a:ext cx="3953589" cy="1601633"/>
          </a:xfrm>
          <a:prstGeom prst="rect">
            <a:avLst/>
          </a:prstGeom>
          <a:noFill/>
        </p:spPr>
      </p:pic>
      <p:cxnSp>
        <p:nvCxnSpPr>
          <p:cNvPr id="1665775975" name="Gerader Verbinder 12"/>
          <p:cNvCxnSpPr/>
          <p:nvPr/>
        </p:nvCxnSpPr>
        <p:spPr bwMode="auto">
          <a:xfrm>
            <a:off x="5487272" y="2210007"/>
            <a:ext cx="0" cy="303609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5590820" name="Textfeld 14"/>
          <p:cNvSpPr txBox="1"/>
          <p:nvPr/>
        </p:nvSpPr>
        <p:spPr bwMode="auto">
          <a:xfrm>
            <a:off x="1764287" y="5133052"/>
            <a:ext cx="3501549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solidFill>
                  <a:srgbClr val="333300"/>
                </a:solidFill>
                <a:latin typeface="Calibri Light"/>
              </a:rPr>
              <a:t>Kopernikusgasse 24/EG, NTEG100</a:t>
            </a:r>
            <a:endParaRPr lang="de-AT">
              <a:solidFill>
                <a:srgbClr val="333300"/>
              </a:solidFill>
              <a:latin typeface="Calibri Light"/>
            </a:endParaRPr>
          </a:p>
        </p:txBody>
      </p:sp>
      <p:sp>
        <p:nvSpPr>
          <p:cNvPr id="910649630" name="Textfeld 15"/>
          <p:cNvSpPr txBox="1"/>
          <p:nvPr/>
        </p:nvSpPr>
        <p:spPr bwMode="auto">
          <a:xfrm>
            <a:off x="5724727" y="5133052"/>
            <a:ext cx="3781785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solidFill>
                  <a:srgbClr val="333300"/>
                </a:solidFill>
                <a:latin typeface="Calibri Light"/>
              </a:rPr>
              <a:t>Inffeldgasse 10/II, SZ02010</a:t>
            </a:r>
            <a:endParaRPr lang="de-AT">
              <a:solidFill>
                <a:srgbClr val="333300"/>
              </a:solidFill>
              <a:latin typeface="Calibri Light"/>
            </a:endParaRPr>
          </a:p>
        </p:txBody>
      </p:sp>
      <p:sp>
        <p:nvSpPr>
          <p:cNvPr id="21192967" name="Textfeld 16"/>
          <p:cNvSpPr txBox="1"/>
          <p:nvPr/>
        </p:nvSpPr>
        <p:spPr bwMode="auto">
          <a:xfrm>
            <a:off x="1836294" y="1939824"/>
            <a:ext cx="3502269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solidFill>
                  <a:srgbClr val="333300"/>
                </a:solidFill>
              </a:rPr>
              <a:t>Stv Biomedical Engineering</a:t>
            </a:r>
            <a:endParaRPr lang="de-AT">
              <a:solidFill>
                <a:srgbClr val="333300"/>
              </a:solidFill>
            </a:endParaRPr>
          </a:p>
        </p:txBody>
      </p:sp>
      <p:sp>
        <p:nvSpPr>
          <p:cNvPr id="1092632253" name="Textfeld 17"/>
          <p:cNvSpPr txBox="1"/>
          <p:nvPr/>
        </p:nvSpPr>
        <p:spPr bwMode="auto">
          <a:xfrm>
            <a:off x="5855676" y="1939824"/>
            <a:ext cx="3502269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solidFill>
                  <a:srgbClr val="333300"/>
                </a:solidFill>
              </a:rPr>
              <a:t>Stv Elektrotechnik</a:t>
            </a:r>
            <a:endParaRPr lang="de-AT">
              <a:solidFill>
                <a:srgbClr val="333300"/>
              </a:solidFill>
            </a:endParaRPr>
          </a:p>
        </p:txBody>
      </p:sp>
      <p:pic>
        <p:nvPicPr>
          <p:cNvPr id="2060412380" name="Grafik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47965" y="3911500"/>
            <a:ext cx="351636" cy="351636"/>
          </a:xfrm>
          <a:prstGeom prst="rect">
            <a:avLst/>
          </a:prstGeom>
        </p:spPr>
      </p:pic>
      <p:pic>
        <p:nvPicPr>
          <p:cNvPr id="278882898" name="Pictur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367356" y="3973033"/>
            <a:ext cx="939920" cy="228570"/>
          </a:xfrm>
          <a:prstGeom prst="rect">
            <a:avLst/>
          </a:prstGeom>
        </p:spPr>
      </p:pic>
      <p:pic>
        <p:nvPicPr>
          <p:cNvPr id="2008327394" name="Grafik 4" descr="Ein Bild, das Objekt, Uhr, Teller, Zeichnung enthält.&#10;&#10;Automatisch generierte Beschreibung"/>
          <p:cNvPicPr>
            <a:picLocks noChangeAspect="1"/>
          </p:cNvPicPr>
          <p:nvPr/>
        </p:nvPicPr>
        <p:blipFill>
          <a:blip r:embed="rId7"/>
          <a:srcRect l="0" t="0" r="70833" b="0"/>
          <a:stretch/>
        </p:blipFill>
        <p:spPr bwMode="auto">
          <a:xfrm>
            <a:off x="2247340" y="3052051"/>
            <a:ext cx="862320" cy="374905"/>
          </a:xfrm>
          <a:prstGeom prst="rect">
            <a:avLst/>
          </a:prstGeom>
        </p:spPr>
      </p:pic>
      <p:cxnSp>
        <p:nvCxnSpPr>
          <p:cNvPr id="109945894" name="Gerade Verbindung mit Pfeil 2"/>
          <p:cNvCxnSpPr/>
          <p:nvPr/>
        </p:nvCxnSpPr>
        <p:spPr bwMode="auto">
          <a:xfrm>
            <a:off x="1836295" y="2540764"/>
            <a:ext cx="504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88181413" name="Gerade Verbindung mit Pfeil 19"/>
          <p:cNvCxnSpPr/>
          <p:nvPr/>
        </p:nvCxnSpPr>
        <p:spPr bwMode="auto">
          <a:xfrm flipV="1">
            <a:off x="3420471" y="4484980"/>
            <a:ext cx="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2838355" name="Gerade Verbindung mit Pfeil 21"/>
          <p:cNvCxnSpPr/>
          <p:nvPr/>
        </p:nvCxnSpPr>
        <p:spPr bwMode="auto">
          <a:xfrm flipV="1">
            <a:off x="8575067" y="4303489"/>
            <a:ext cx="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3251393" name="Gerade Verbindung mit Pfeil 22"/>
          <p:cNvCxnSpPr/>
          <p:nvPr/>
        </p:nvCxnSpPr>
        <p:spPr bwMode="auto">
          <a:xfrm rot="10800000">
            <a:off x="9397135" y="3233806"/>
            <a:ext cx="5040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633019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 sz="3600"/>
              <a:t>Tipps zum Einstieg - Lehrveranstaltungen</a:t>
            </a:r>
            <a:endParaRPr lang="en-US"/>
          </a:p>
        </p:txBody>
      </p:sp>
      <p:sp>
        <p:nvSpPr>
          <p:cNvPr id="45052697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457200" indent="-457200">
              <a:buAutoNum type="arabicPeriod"/>
              <a:defRPr/>
            </a:pPr>
            <a:r>
              <a:rPr lang="de-AT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Vorlesungen [VO]</a:t>
            </a:r>
            <a:endParaRPr sz="2800"/>
          </a:p>
          <a:p>
            <a:pPr marL="685800" marR="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AT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eine Prüfung</a:t>
            </a:r>
            <a:endParaRPr lang="de-AT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685800" marR="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AT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mindestens drei Prüfungstermine pro Semester</a:t>
            </a:r>
            <a:endParaRPr lang="de-AT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685800" marR="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AT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keine Anwesenheitspflicht</a:t>
            </a:r>
            <a:endParaRPr lang="de-AT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85800" marR="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defRPr/>
            </a:pPr>
            <a:endParaRPr lang="de-AT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AutoNum type="arabicPeriod"/>
              <a:defRPr/>
            </a:pPr>
            <a:r>
              <a:rPr lang="de-AT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Prüfungsimmanente Lehrveranstaltungen [UE], [LU], [SE]</a:t>
            </a:r>
            <a:r>
              <a:rPr lang="de-DE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, [VU]</a:t>
            </a:r>
            <a:endParaRPr sz="2800"/>
          </a:p>
          <a:p>
            <a:pPr lvl="1">
              <a:defRPr/>
            </a:pPr>
            <a:r>
              <a:rPr lang="de-AT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laufende Beurteilung </a:t>
            </a:r>
            <a:endParaRPr sz="2800"/>
          </a:p>
          <a:p>
            <a:pPr lvl="1">
              <a:defRPr/>
            </a:pPr>
            <a:r>
              <a:rPr lang="de-AT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meist in Form von Teilklausuren</a:t>
            </a:r>
            <a:r>
              <a:rPr lang="de-DE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oder Abgaben</a:t>
            </a:r>
            <a:endParaRPr sz="2800"/>
          </a:p>
          <a:p>
            <a:pPr marL="685800" marR="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AT" sz="28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 der Regel mit Anwesenheitspflicht</a:t>
            </a:r>
            <a:endParaRPr lang="de-AT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348977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 sz="3600"/>
              <a:t>Tipps zum Einstieg - STEOP</a:t>
            </a:r>
            <a:endParaRPr lang="en-US"/>
          </a:p>
        </p:txBody>
      </p:sp>
      <p:sp>
        <p:nvSpPr>
          <p:cNvPr id="1804590644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Einblick ins Fachgebiet</a:t>
            </a:r>
            <a:endParaRPr/>
          </a:p>
          <a:p>
            <a:pPr>
              <a:defRPr/>
            </a:pPr>
            <a:r>
              <a:rPr/>
              <a:t>LV-Pool aus 40 ECTS</a:t>
            </a:r>
            <a:endParaRPr/>
          </a:p>
          <a:p>
            <a:pPr>
              <a:defRPr/>
            </a:pPr>
            <a:r>
              <a:rPr/>
              <a:t>8 ECTS absolviert = STEOP bestanden</a:t>
            </a:r>
            <a:endParaRPr/>
          </a:p>
          <a:p>
            <a:pPr>
              <a:defRPr/>
            </a:pPr>
            <a:r>
              <a:rPr/>
              <a:t>STEOPS noch nicht absolviert:</a:t>
            </a:r>
            <a:endParaRPr/>
          </a:p>
          <a:p>
            <a:pPr lvl="1">
              <a:defRPr/>
            </a:pPr>
            <a:r>
              <a:rPr/>
              <a:t>max. 22 ECTS außerhalb möglich</a:t>
            </a:r>
            <a:endParaRPr/>
          </a:p>
          <a:p>
            <a:pPr lvl="1">
              <a:defRPr/>
            </a:pPr>
            <a:r>
              <a:rPr/>
              <a:t>Besuch einer [VO] möglich</a:t>
            </a:r>
            <a:endParaRPr/>
          </a:p>
          <a:p>
            <a:pPr lvl="1">
              <a:defRPr/>
            </a:pPr>
            <a:r>
              <a:rPr/>
              <a:t>Nicht möglich:</a:t>
            </a:r>
            <a:endParaRPr/>
          </a:p>
          <a:p>
            <a:pPr lvl="2">
              <a:defRPr/>
            </a:pPr>
            <a:r>
              <a:rPr/>
              <a:t>VO Prüfungen schreiben</a:t>
            </a:r>
            <a:endParaRPr/>
          </a:p>
          <a:p>
            <a:pPr lvl="2">
              <a:defRPr/>
            </a:pPr>
            <a:r>
              <a:rPr/>
              <a:t>Teilnahme an prüfungsimmanenten LVen</a:t>
            </a:r>
            <a:endParaRPr/>
          </a:p>
          <a:p>
            <a:pPr>
              <a:defRPr/>
            </a:pPr>
            <a:endParaRPr/>
          </a:p>
        </p:txBody>
      </p:sp>
      <p:pic>
        <p:nvPicPr>
          <p:cNvPr id="1046454778" name="Grafik 62540229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4072" y="1837981"/>
            <a:ext cx="5110405" cy="3746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029477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 sz="3600"/>
              <a:t>Tipps zum Einstieg - Prüfungen wiederholen</a:t>
            </a:r>
            <a:endParaRPr lang="en-US"/>
          </a:p>
        </p:txBody>
      </p:sp>
      <p:sp>
        <p:nvSpPr>
          <p:cNvPr id="1797320151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AT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Negative Prüfung wiederholen</a:t>
            </a:r>
            <a:endParaRPr sz="2200"/>
          </a:p>
          <a:p>
            <a:pPr lvl="1">
              <a:defRPr/>
            </a:pPr>
            <a:r>
              <a:rPr lang="de-AT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insgesamt 5 mögliche Prüfungstermine (3 regulär, 2 kommissionell)</a:t>
            </a:r>
            <a:endParaRPr sz="2200"/>
          </a:p>
          <a:p>
            <a:pPr lvl="1">
              <a:defRPr/>
            </a:pPr>
            <a:r>
              <a:rPr lang="de-AT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Kommissionelle Prüfung:</a:t>
            </a:r>
            <a:endParaRPr sz="2200"/>
          </a:p>
          <a:p>
            <a:pPr lvl="2">
              <a:defRPr/>
            </a:pPr>
            <a:r>
              <a:rPr lang="de-AT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4. und 5. Prüfungsantritt</a:t>
            </a:r>
            <a:endParaRPr sz="2200"/>
          </a:p>
          <a:p>
            <a:pPr lvl="2">
              <a:defRPr/>
            </a:pPr>
            <a:r>
              <a:rPr lang="de-AT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Ab 3. Prüfungsantritt auf Antrag möglich</a:t>
            </a:r>
            <a:endParaRPr sz="2200"/>
          </a:p>
          <a:p>
            <a:pPr lvl="2">
              <a:defRPr/>
            </a:pPr>
            <a:r>
              <a:rPr lang="de-AT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Prüfungssenat (&gt;= 3 Prüfende, gemeinsame Beurteilung)</a:t>
            </a:r>
            <a:endParaRPr sz="2200"/>
          </a:p>
          <a:p>
            <a:pPr>
              <a:defRPr/>
            </a:pPr>
            <a:r>
              <a:rPr lang="de-AT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Nicht bestehen des 5. Antritts -&gt; </a:t>
            </a:r>
            <a:r>
              <a:rPr lang="de-AT" sz="2200" b="1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Exmatrikulation</a:t>
            </a:r>
            <a:endParaRPr lang="de-AT" sz="22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l" defTabSz="685800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defRPr lang="en-US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defRPr>
            </a:pPr>
            <a:r>
              <a:rPr lang="de-AT" sz="22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Positiv</a:t>
            </a:r>
            <a:r>
              <a:rPr lang="de-DE" sz="2200" b="0" i="0" u="none" strike="noStrike" cap="none" spc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e Prüfung wiederholen</a:t>
            </a:r>
            <a:endParaRPr sz="2200"/>
          </a:p>
          <a:p>
            <a:pPr lvl="1">
              <a:defRPr/>
            </a:pPr>
            <a:r>
              <a:rPr lang="de-AT" sz="22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Falls mit Note nicht zufrieden</a:t>
            </a:r>
            <a:endParaRPr/>
          </a:p>
          <a:p>
            <a:pPr lvl="1">
              <a:defRPr/>
            </a:pPr>
            <a:r>
              <a:rPr lang="de-AT" sz="22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Einmalig innerhalb von 12 Monaten, letzte Note zählt</a:t>
            </a: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944792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 sz="3600"/>
              <a:t>Äquivalenzliste</a:t>
            </a:r>
            <a:endParaRPr lang="en-US"/>
          </a:p>
        </p:txBody>
      </p:sp>
      <p:sp>
        <p:nvSpPr>
          <p:cNvPr id="1179277369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228600" marR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/>
              <a:t>Studienleitfade</a:t>
            </a:r>
            <a:r>
              <a:rPr lang="de-DE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 </a:t>
            </a:r>
            <a:r>
              <a:rPr lang="de-DE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S.28</a:t>
            </a:r>
            <a:endParaRPr lang="de-DE" sz="2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7606166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658360" y="1690687"/>
            <a:ext cx="6556239" cy="4192788"/>
          </a:xfrm>
          <a:prstGeom prst="rect">
            <a:avLst/>
          </a:prstGeom>
        </p:spPr>
      </p:pic>
      <p:pic>
        <p:nvPicPr>
          <p:cNvPr id="118322709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19545" y="3193152"/>
            <a:ext cx="3497215" cy="1187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ONLYOFFICE/9.0.4.52</Application>
  <DocSecurity>0</DocSecurity>
  <PresentationFormat>On-screen Show (4:3)</PresentationFormat>
  <Paragraphs>0</Paragraphs>
  <Slides>26</Slides>
  <Notes>26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Lukas Ebner</dc:creator>
  <cp:keywords/>
  <dc:description/>
  <dc:identifier/>
  <dc:language/>
  <cp:lastModifiedBy>Paul Gassler (paul.gassler@htugraz.at)</cp:lastModifiedBy>
  <cp:revision>36</cp:revision>
  <dcterms:modified xsi:type="dcterms:W3CDTF">2025-09-30T11:37:46Z</dcterms:modified>
  <cp:category/>
  <cp:contentStatus/>
  <cp:version/>
</cp:coreProperties>
</file>